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notesMasterIdLst>
    <p:notesMasterId r:id="rId23"/>
  </p:notesMasterIdLst>
  <p:handoutMasterIdLst>
    <p:handoutMasterId r:id="rId24"/>
  </p:handoutMasterIdLst>
  <p:sldIdLst>
    <p:sldId id="317" r:id="rId2"/>
    <p:sldId id="308" r:id="rId3"/>
    <p:sldId id="339" r:id="rId4"/>
    <p:sldId id="354" r:id="rId5"/>
    <p:sldId id="360" r:id="rId6"/>
    <p:sldId id="361" r:id="rId7"/>
    <p:sldId id="349" r:id="rId8"/>
    <p:sldId id="364" r:id="rId9"/>
    <p:sldId id="363" r:id="rId10"/>
    <p:sldId id="367" r:id="rId11"/>
    <p:sldId id="350" r:id="rId12"/>
    <p:sldId id="366" r:id="rId13"/>
    <p:sldId id="369" r:id="rId14"/>
    <p:sldId id="351" r:id="rId15"/>
    <p:sldId id="353" r:id="rId16"/>
    <p:sldId id="284" r:id="rId17"/>
    <p:sldId id="333" r:id="rId18"/>
    <p:sldId id="355" r:id="rId19"/>
    <p:sldId id="356" r:id="rId20"/>
    <p:sldId id="357" r:id="rId21"/>
    <p:sldId id="371" r:id="rId22"/>
  </p:sldIdLst>
  <p:sldSz cx="9144000" cy="5143500" type="screen16x9"/>
  <p:notesSz cx="6761163" cy="9942513"/>
  <p:defaultTextStyle>
    <a:defPPr>
      <a:defRPr lang="ru-RU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81046"/>
    <a:srgbClr val="948A54"/>
    <a:srgbClr val="EEECE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81750" autoAdjust="0"/>
  </p:normalViewPr>
  <p:slideViewPr>
    <p:cSldViewPr snapToGrid="0">
      <p:cViewPr varScale="1">
        <p:scale>
          <a:sx n="127" d="100"/>
          <a:sy n="127" d="100"/>
        </p:scale>
        <p:origin x="-1164" y="-8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29837" cy="49885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29762" y="0"/>
            <a:ext cx="2929837" cy="49885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CBBDBD5-C358-44B7-9C83-18FF11E108D8}" type="datetimeFigureOut">
              <a:rPr lang="ru-RU" smtClean="0"/>
              <a:t>21.09.2023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1" y="9443662"/>
            <a:ext cx="2929837" cy="49885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29762" y="9443662"/>
            <a:ext cx="2929837" cy="49885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93D4812-35C8-49C5-9781-AFB5EB3B1B4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0139584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29837" cy="49885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29762" y="0"/>
            <a:ext cx="2929837" cy="49885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1CE025F-FCF4-4348-8CFC-DDF6049B2EB0}" type="datetimeFigureOut">
              <a:rPr lang="ru-RU" smtClean="0"/>
              <a:t>21.09.2023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98463" y="1243013"/>
            <a:ext cx="5964237" cy="33559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6117" y="4784835"/>
            <a:ext cx="5408930" cy="391486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3662"/>
            <a:ext cx="2929837" cy="49885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29762" y="9443662"/>
            <a:ext cx="2929837" cy="49885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5220D02-972B-4664-8345-4A3EFEBDE44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368262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D64699-472B-443D-9FF7-CF93A7B1BB6F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729889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21"/>
            <a:ext cx="7772400" cy="1102519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1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5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88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06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2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41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4355">
              <a:defRPr/>
            </a:pPr>
            <a:fld id="{2FD79353-59B3-41D4-A1A9-DC36E0CFDD13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914355">
                <a:defRPr/>
              </a:pPr>
              <a:t>21.09.2023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355">
              <a:defRPr/>
            </a:pP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355">
              <a:defRPr/>
            </a:pPr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914355"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085070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4355">
              <a:defRPr/>
            </a:pPr>
            <a:fld id="{B88692BE-808A-414F-AD5F-AEE5D3A9CEA8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914355">
                <a:defRPr/>
              </a:pPr>
              <a:t>21.09.2023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355">
              <a:defRPr/>
            </a:pP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355">
              <a:defRPr/>
            </a:pPr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914355"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2478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05980"/>
            <a:ext cx="2057400" cy="4388644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05980"/>
            <a:ext cx="6019800" cy="4388644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4355">
              <a:defRPr/>
            </a:pPr>
            <a:fld id="{95E358C6-E46C-428F-ABEE-3593A2D07975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914355">
                <a:defRPr/>
              </a:pPr>
              <a:t>21.09.2023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355">
              <a:defRPr/>
            </a:pP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355">
              <a:defRPr/>
            </a:pPr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914355"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97574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4355">
              <a:defRPr/>
            </a:pPr>
            <a:fld id="{3B2A0A5D-9805-43FA-9255-6400C57A3AC5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914355">
                <a:defRPr/>
              </a:pPr>
              <a:t>21.09.2023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355">
              <a:defRPr/>
            </a:pP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355">
              <a:defRPr/>
            </a:pPr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914355"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15071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178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35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53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70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88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06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24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418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4355">
              <a:defRPr/>
            </a:pPr>
            <a:fld id="{5615774A-4755-4C13-96F3-4FC371D4284E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914355">
                <a:defRPr/>
              </a:pPr>
              <a:t>21.09.2023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355">
              <a:defRPr/>
            </a:pP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355">
              <a:defRPr/>
            </a:pPr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914355"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2370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4355">
              <a:defRPr/>
            </a:pPr>
            <a:fld id="{0ABD3466-641E-44E7-9A05-B89B6B0207ED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914355">
                <a:defRPr/>
              </a:pPr>
              <a:t>21.09.2023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355">
              <a:defRPr/>
            </a:pP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355">
              <a:defRPr/>
            </a:pPr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914355"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98844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78" indent="0">
              <a:buNone/>
              <a:defRPr sz="2000" b="1"/>
            </a:lvl2pPr>
            <a:lvl3pPr marL="914355" indent="0">
              <a:buNone/>
              <a:defRPr sz="1800" b="1"/>
            </a:lvl3pPr>
            <a:lvl4pPr marL="1371532" indent="0">
              <a:buNone/>
              <a:defRPr sz="1600" b="1"/>
            </a:lvl4pPr>
            <a:lvl5pPr marL="1828709" indent="0">
              <a:buNone/>
              <a:defRPr sz="1600" b="1"/>
            </a:lvl5pPr>
            <a:lvl6pPr marL="2285886" indent="0">
              <a:buNone/>
              <a:defRPr sz="1600" b="1"/>
            </a:lvl6pPr>
            <a:lvl7pPr marL="2743064" indent="0">
              <a:buNone/>
              <a:defRPr sz="1600" b="1"/>
            </a:lvl7pPr>
            <a:lvl8pPr marL="3200240" indent="0">
              <a:buNone/>
              <a:defRPr sz="1600" b="1"/>
            </a:lvl8pPr>
            <a:lvl9pPr marL="3657418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8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78" indent="0">
              <a:buNone/>
              <a:defRPr sz="2000" b="1"/>
            </a:lvl2pPr>
            <a:lvl3pPr marL="914355" indent="0">
              <a:buNone/>
              <a:defRPr sz="1800" b="1"/>
            </a:lvl3pPr>
            <a:lvl4pPr marL="1371532" indent="0">
              <a:buNone/>
              <a:defRPr sz="1600" b="1"/>
            </a:lvl4pPr>
            <a:lvl5pPr marL="1828709" indent="0">
              <a:buNone/>
              <a:defRPr sz="1600" b="1"/>
            </a:lvl5pPr>
            <a:lvl6pPr marL="2285886" indent="0">
              <a:buNone/>
              <a:defRPr sz="1600" b="1"/>
            </a:lvl6pPr>
            <a:lvl7pPr marL="2743064" indent="0">
              <a:buNone/>
              <a:defRPr sz="1600" b="1"/>
            </a:lvl7pPr>
            <a:lvl8pPr marL="3200240" indent="0">
              <a:buNone/>
              <a:defRPr sz="1600" b="1"/>
            </a:lvl8pPr>
            <a:lvl9pPr marL="3657418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8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4355">
              <a:defRPr/>
            </a:pPr>
            <a:fld id="{CB4EFC2D-38A6-4D8B-8B37-4B7EC6CF721F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914355">
                <a:defRPr/>
              </a:pPr>
              <a:t>21.09.2023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355">
              <a:defRPr/>
            </a:pP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355">
              <a:defRPr/>
            </a:pPr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914355"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94910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4355">
              <a:defRPr/>
            </a:pPr>
            <a:fld id="{68AE3D3D-E080-4E59-8BE3-528D038019C5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914355">
                <a:defRPr/>
              </a:pPr>
              <a:t>21.09.2023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355">
              <a:defRPr/>
            </a:pP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355">
              <a:defRPr/>
            </a:pPr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914355"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38442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4355">
              <a:defRPr/>
            </a:pPr>
            <a:fld id="{8E10920C-B0CF-4CB3-A3D4-8DD2C3948F8A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914355">
                <a:defRPr/>
              </a:pPr>
              <a:t>21.09.2023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355">
              <a:defRPr/>
            </a:pP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355">
              <a:defRPr/>
            </a:pPr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914355"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51020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2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04790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2" y="1076328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178" indent="0">
              <a:buNone/>
              <a:defRPr sz="1200"/>
            </a:lvl2pPr>
            <a:lvl3pPr marL="914355" indent="0">
              <a:buNone/>
              <a:defRPr sz="1000"/>
            </a:lvl3pPr>
            <a:lvl4pPr marL="1371532" indent="0">
              <a:buNone/>
              <a:defRPr sz="900"/>
            </a:lvl4pPr>
            <a:lvl5pPr marL="1828709" indent="0">
              <a:buNone/>
              <a:defRPr sz="900"/>
            </a:lvl5pPr>
            <a:lvl6pPr marL="2285886" indent="0">
              <a:buNone/>
              <a:defRPr sz="900"/>
            </a:lvl6pPr>
            <a:lvl7pPr marL="2743064" indent="0">
              <a:buNone/>
              <a:defRPr sz="900"/>
            </a:lvl7pPr>
            <a:lvl8pPr marL="3200240" indent="0">
              <a:buNone/>
              <a:defRPr sz="900"/>
            </a:lvl8pPr>
            <a:lvl9pPr marL="3657418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4355">
              <a:defRPr/>
            </a:pPr>
            <a:fld id="{7D67A621-1EA3-4D43-B93C-E3EAB5876F0E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914355">
                <a:defRPr/>
              </a:pPr>
              <a:t>21.09.2023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355">
              <a:defRPr/>
            </a:pP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355">
              <a:defRPr/>
            </a:pPr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914355"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97553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178" indent="0">
              <a:buNone/>
              <a:defRPr sz="2800"/>
            </a:lvl2pPr>
            <a:lvl3pPr marL="914355" indent="0">
              <a:buNone/>
              <a:defRPr sz="2400"/>
            </a:lvl3pPr>
            <a:lvl4pPr marL="1371532" indent="0">
              <a:buNone/>
              <a:defRPr sz="2000"/>
            </a:lvl4pPr>
            <a:lvl5pPr marL="1828709" indent="0">
              <a:buNone/>
              <a:defRPr sz="2000"/>
            </a:lvl5pPr>
            <a:lvl6pPr marL="2285886" indent="0">
              <a:buNone/>
              <a:defRPr sz="2000"/>
            </a:lvl6pPr>
            <a:lvl7pPr marL="2743064" indent="0">
              <a:buNone/>
              <a:defRPr sz="2000"/>
            </a:lvl7pPr>
            <a:lvl8pPr marL="3200240" indent="0">
              <a:buNone/>
              <a:defRPr sz="2000"/>
            </a:lvl8pPr>
            <a:lvl9pPr marL="3657418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5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178" indent="0">
              <a:buNone/>
              <a:defRPr sz="1200"/>
            </a:lvl2pPr>
            <a:lvl3pPr marL="914355" indent="0">
              <a:buNone/>
              <a:defRPr sz="1000"/>
            </a:lvl3pPr>
            <a:lvl4pPr marL="1371532" indent="0">
              <a:buNone/>
              <a:defRPr sz="900"/>
            </a:lvl4pPr>
            <a:lvl5pPr marL="1828709" indent="0">
              <a:buNone/>
              <a:defRPr sz="900"/>
            </a:lvl5pPr>
            <a:lvl6pPr marL="2285886" indent="0">
              <a:buNone/>
              <a:defRPr sz="900"/>
            </a:lvl6pPr>
            <a:lvl7pPr marL="2743064" indent="0">
              <a:buNone/>
              <a:defRPr sz="900"/>
            </a:lvl7pPr>
            <a:lvl8pPr marL="3200240" indent="0">
              <a:buNone/>
              <a:defRPr sz="900"/>
            </a:lvl8pPr>
            <a:lvl9pPr marL="3657418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4355">
              <a:defRPr/>
            </a:pPr>
            <a:fld id="{91F271C5-520E-4302-A0B1-440D127E6EE5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914355">
                <a:defRPr/>
              </a:pPr>
              <a:t>21.09.2023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355">
              <a:defRPr/>
            </a:pP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355">
              <a:defRPr/>
            </a:pPr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914355"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60073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205978"/>
            <a:ext cx="807524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11560" y="1200151"/>
            <a:ext cx="807524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1156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355">
              <a:defRPr/>
            </a:pPr>
            <a:fld id="{CBE867B1-6445-4213-9600-44A6D43D5580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914355">
                <a:defRPr/>
              </a:pPr>
              <a:t>21.09.2023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355">
              <a:defRPr/>
            </a:pP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10400" y="105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355">
              <a:defRPr/>
            </a:pPr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914355"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47239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hf hdr="0" ftr="0" dt="0"/>
  <p:txStyles>
    <p:titleStyle>
      <a:lvl1pPr algn="ctr" defTabSz="914355" rtl="0" eaLnBrk="1" latinLnBrk="0" hangingPunct="1">
        <a:spcBef>
          <a:spcPct val="0"/>
        </a:spcBef>
        <a:buNone/>
        <a:defRPr sz="44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884" indent="-342884" algn="l" defTabSz="914355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13" indent="-285736" algn="l" defTabSz="914355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44" indent="-228588" algn="l" defTabSz="914355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20" indent="-228588" algn="l" defTabSz="914355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297" indent="-228588" algn="l" defTabSz="914355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474" indent="-228588" algn="l" defTabSz="914355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52" indent="-228588" algn="l" defTabSz="914355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29" indent="-228588" algn="l" defTabSz="914355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06" indent="-228588" algn="l" defTabSz="914355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35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8" algn="l" defTabSz="91435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5" algn="l" defTabSz="91435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2" algn="l" defTabSz="91435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9" algn="l" defTabSz="91435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6" algn="l" defTabSz="91435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4" algn="l" defTabSz="91435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91435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8" algn="l" defTabSz="91435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54160" y="1504335"/>
            <a:ext cx="6732639" cy="1570703"/>
          </a:xfrm>
        </p:spPr>
        <p:txBody>
          <a:bodyPr>
            <a:noAutofit/>
          </a:bodyPr>
          <a:lstStyle/>
          <a:p>
            <a:r>
              <a:rPr lang="ru-RU" sz="2400" dirty="0">
                <a:solidFill>
                  <a:srgbClr val="002060"/>
                </a:solidFill>
              </a:rPr>
              <a:t>Аттестация как важнейшее направление кадровой политики в условиях модернизации образования</a:t>
            </a:r>
            <a:br>
              <a:rPr lang="ru-RU" sz="2400" dirty="0">
                <a:solidFill>
                  <a:srgbClr val="002060"/>
                </a:solidFill>
              </a:rPr>
            </a:br>
            <a:endParaRPr lang="ru-RU" sz="2400" dirty="0">
              <a:solidFill>
                <a:srgbClr val="002060"/>
              </a:solidFill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4748981" y="3370005"/>
            <a:ext cx="3937819" cy="1224617"/>
          </a:xfrm>
        </p:spPr>
        <p:txBody>
          <a:bodyPr>
            <a:normAutofit fontScale="47500" lnSpcReduction="20000"/>
          </a:bodyPr>
          <a:lstStyle/>
          <a:p>
            <a:pPr marL="0" indent="0">
              <a:buNone/>
            </a:pPr>
            <a:r>
              <a:rPr lang="ru-RU" dirty="0">
                <a:solidFill>
                  <a:srgbClr val="002060"/>
                </a:solidFill>
              </a:rPr>
              <a:t>Амирова Лилия Салимзяновна</a:t>
            </a:r>
          </a:p>
          <a:p>
            <a:pPr marL="0" indent="0">
              <a:buNone/>
            </a:pPr>
            <a:r>
              <a:rPr lang="ru-RU" dirty="0">
                <a:solidFill>
                  <a:srgbClr val="002060"/>
                </a:solidFill>
              </a:rPr>
              <a:t>начальник отдела кадровой политики Министерства образования и науки Республики Татарстан</a:t>
            </a:r>
            <a:endParaRPr lang="en-US" dirty="0">
              <a:solidFill>
                <a:srgbClr val="002060"/>
              </a:solidFill>
            </a:endParaRPr>
          </a:p>
          <a:p>
            <a:pPr marL="0" indent="0">
              <a:buNone/>
            </a:pPr>
            <a:r>
              <a:rPr lang="en-US" dirty="0">
                <a:solidFill>
                  <a:srgbClr val="002060"/>
                </a:solidFill>
              </a:rPr>
              <a:t>Liliya.Amirova@tatar.ru</a:t>
            </a:r>
            <a:endParaRPr lang="ru-RU" dirty="0">
              <a:solidFill>
                <a:srgbClr val="002060"/>
              </a:solidFill>
            </a:endParaRPr>
          </a:p>
          <a:p>
            <a:pPr marL="0" indent="0">
              <a:buNone/>
            </a:pP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355">
              <a:defRPr/>
            </a:pPr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914355">
                <a:defRPr/>
              </a:pPr>
              <a:t>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402" y="42722"/>
            <a:ext cx="2064543" cy="1235507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49231" y="305901"/>
            <a:ext cx="2214535" cy="9647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029540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15152641"/>
              </p:ext>
            </p:extLst>
          </p:nvPr>
        </p:nvGraphicFramePr>
        <p:xfrm>
          <a:off x="781396" y="531206"/>
          <a:ext cx="7689274" cy="416805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490457">
                  <a:extLst>
                    <a:ext uri="{9D8B030D-6E8A-4147-A177-3AD203B41FA5}">
                      <a16:colId xmlns:a16="http://schemas.microsoft.com/office/drawing/2014/main" xmlns="" val="3733386869"/>
                    </a:ext>
                  </a:extLst>
                </a:gridCol>
                <a:gridCol w="4198817">
                  <a:extLst>
                    <a:ext uri="{9D8B030D-6E8A-4147-A177-3AD203B41FA5}">
                      <a16:colId xmlns:a16="http://schemas.microsoft.com/office/drawing/2014/main" xmlns="" val="3443053347"/>
                    </a:ext>
                  </a:extLst>
                </a:gridCol>
              </a:tblGrid>
              <a:tr h="1052823">
                <a:tc>
                  <a:txBody>
                    <a:bodyPr/>
                    <a:lstStyle/>
                    <a:p>
                      <a:pPr marL="0" marR="0" lvl="0" indent="0" algn="l" defTabSz="91435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Times" panose="02020603050405020304" pitchFamily="18" charset="0"/>
                          <a:ea typeface="+mn-ea"/>
                          <a:cs typeface="+mn-cs"/>
                        </a:rPr>
                        <a:t>Приказ от 7.04.2014  №276 </a:t>
                      </a:r>
                      <a:endParaRPr kumimoji="0" lang="ru-RU" sz="1800" b="1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Arial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35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Arial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35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Times" panose="02020603050405020304" pitchFamily="18" charset="0"/>
                          <a:ea typeface="+mn-ea"/>
                          <a:cs typeface="+mn-cs"/>
                        </a:rPr>
                        <a:t>Приказ от 24.03.2023 № 196 </a:t>
                      </a:r>
                      <a:endParaRPr kumimoji="0" lang="ru-RU" sz="1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35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35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Arial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811430501"/>
                  </a:ext>
                </a:extLst>
              </a:tr>
              <a:tr h="3115234">
                <a:tc>
                  <a:txBody>
                    <a:bodyPr/>
                    <a:lstStyle/>
                    <a:p>
                      <a:pPr marL="107950" marR="143510" indent="1270" algn="just" fontAlgn="t"/>
                      <a:r>
                        <a:rPr lang="ru-RU" sz="1400" b="1" i="0" u="none" strike="noStrike" dirty="0">
                          <a:solidFill>
                            <a:srgbClr val="0070C0"/>
                          </a:solidFill>
                          <a:effectLst/>
                          <a:latin typeface="+mn-lt"/>
                        </a:rPr>
                        <a:t>П.30. </a:t>
                      </a:r>
                      <a:r>
                        <a:rPr lang="ru-RU" sz="1400" b="0" i="0" u="none" strike="noStrike" dirty="0">
                          <a:solidFill>
                            <a:srgbClr val="0070C0"/>
                          </a:solidFill>
                          <a:effectLst/>
                          <a:latin typeface="+mn-lt"/>
                        </a:rPr>
                        <a:t>Заявления о проведении аттестации  подаются в целях установления высшей  квалификационной категории по должности, по  которой будет аттестация проводиться впервые ,  подаются педагогическими работниками не ранее  чем через два года после установления первой  квалификационной категории</a:t>
                      </a:r>
                      <a:endParaRPr lang="ru-RU" sz="800" dirty="0">
                        <a:solidFill>
                          <a:srgbClr val="0070C0"/>
                        </a:solidFill>
                        <a:effectLst/>
                        <a:latin typeface="+mn-lt"/>
                      </a:endParaRPr>
                    </a:p>
                  </a:txBody>
                  <a:tcPr marL="44865" marR="44865" marT="44865" marB="44865"/>
                </a:tc>
                <a:tc>
                  <a:txBody>
                    <a:bodyPr/>
                    <a:lstStyle/>
                    <a:p>
                      <a:pPr marL="110490" marR="77470" indent="0" algn="just" fontAlgn="t"/>
                      <a:r>
                        <a:rPr lang="ru-RU" sz="1400" b="1" i="0" u="none" strike="noStrike" dirty="0">
                          <a:solidFill>
                            <a:srgbClr val="0070C0"/>
                          </a:solidFill>
                          <a:effectLst/>
                          <a:latin typeface="+mn-lt"/>
                        </a:rPr>
                        <a:t>П.30. </a:t>
                      </a:r>
                      <a:r>
                        <a:rPr lang="ru-RU" sz="1400" b="0" i="0" u="none" strike="noStrike" dirty="0">
                          <a:solidFill>
                            <a:srgbClr val="0070C0"/>
                          </a:solidFill>
                          <a:effectLst/>
                          <a:latin typeface="+mn-lt"/>
                        </a:rPr>
                        <a:t>Заявления в аттестационную комиссию о проведении аттестации в целях установления высшей квалификационной категории подаются педагогическими работниками, </a:t>
                      </a:r>
                      <a:r>
                        <a:rPr lang="ru-RU" sz="1400" b="0" i="0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имеющими (имевшими) по одной из должностей первую или высшую квалификационную категорию.</a:t>
                      </a:r>
                    </a:p>
                    <a:p>
                      <a:pPr marL="110490" marR="77470" indent="0" algn="just" fontAlgn="t"/>
                      <a:endParaRPr lang="ru-RU" sz="1400" b="0" i="0" u="none" strike="noStrike" dirty="0">
                        <a:solidFill>
                          <a:srgbClr val="FF0000"/>
                        </a:solidFill>
                        <a:effectLst/>
                        <a:latin typeface="+mn-lt"/>
                      </a:endParaRPr>
                    </a:p>
                    <a:p>
                      <a:pPr marL="110490" marR="77470" indent="0" algn="just" fontAlgn="t"/>
                      <a:r>
                        <a:rPr lang="ru-RU" sz="1400" b="0" i="0" u="none" strike="noStrike" dirty="0" err="1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Искл</a:t>
                      </a:r>
                      <a:r>
                        <a:rPr lang="ru-RU" sz="1400" b="0" i="0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. «</a:t>
                      </a:r>
                      <a:r>
                        <a:rPr kumimoji="0" lang="ru-RU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не ранее  чем через два года после установления первой квалификационной категории»</a:t>
                      </a:r>
                      <a:endParaRPr lang="ru-RU" sz="800" dirty="0">
                        <a:solidFill>
                          <a:srgbClr val="FF0000"/>
                        </a:solidFill>
                        <a:effectLst/>
                        <a:latin typeface="+mn-lt"/>
                      </a:endParaRPr>
                    </a:p>
                  </a:txBody>
                  <a:tcPr marL="44865" marR="44865" marT="44865" marB="44865"/>
                </a:tc>
                <a:extLst>
                  <a:ext uri="{0D108BD9-81ED-4DB2-BD59-A6C34878D82A}">
                    <a16:rowId xmlns:a16="http://schemas.microsoft.com/office/drawing/2014/main" xmlns="" val="3257914598"/>
                  </a:ext>
                </a:extLst>
              </a:tr>
            </a:tbl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35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19B0651-EE4F-4900-A07F-96A6BFA9D0F0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35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4485895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rgbClr val="32408A"/>
                </a:solidFill>
                <a:latin typeface="ArialMT"/>
              </a:rPr>
              <a:t>  </a:t>
            </a:r>
            <a:r>
              <a:rPr lang="ru-RU" sz="3200" dirty="0">
                <a:solidFill>
                  <a:srgbClr val="32408A"/>
                </a:solidFill>
              </a:rPr>
              <a:t>п.31 Нового порядка</a:t>
            </a: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pPr marL="0" indent="0" algn="just">
              <a:buNone/>
            </a:pPr>
            <a:r>
              <a:rPr lang="ru-RU" dirty="0">
                <a:solidFill>
                  <a:srgbClr val="32408A"/>
                </a:solidFill>
                <a:latin typeface="ArialMT"/>
              </a:rPr>
              <a:t>           Предусматривает устанавливать первую и (или)  высшую квалификационную категорию на основе сведений, подтверждающих наличие у педагогического работника:</a:t>
            </a:r>
          </a:p>
          <a:p>
            <a:pPr marL="0" indent="0" algn="just">
              <a:buNone/>
            </a:pPr>
            <a:r>
              <a:rPr lang="ru-RU" dirty="0">
                <a:solidFill>
                  <a:srgbClr val="32408A"/>
                </a:solidFill>
                <a:latin typeface="ArialMT"/>
              </a:rPr>
              <a:t>-  государственных наград, почетных званий, ведомственных знаков отличия и иных наград, полученных за достижения в педагогической деятельности,</a:t>
            </a:r>
          </a:p>
          <a:p>
            <a:pPr marL="0" indent="0" algn="just">
              <a:buNone/>
            </a:pPr>
            <a:r>
              <a:rPr lang="ru-RU" dirty="0">
                <a:solidFill>
                  <a:srgbClr val="32408A"/>
                </a:solidFill>
                <a:latin typeface="ArialMT"/>
              </a:rPr>
              <a:t>- побед в конкурсах профессионального мастерства, то есть без осуществления всестороннего анализа их профессиональной деятельности.</a:t>
            </a:r>
          </a:p>
          <a:p>
            <a:pPr marL="0" indent="0" algn="just">
              <a:buNone/>
            </a:pPr>
            <a:endParaRPr lang="ru-RU" dirty="0">
              <a:solidFill>
                <a:srgbClr val="32408A"/>
              </a:solidFill>
              <a:latin typeface="ArialMT"/>
            </a:endParaRPr>
          </a:p>
          <a:p>
            <a:pPr marL="0" indent="0" algn="just">
              <a:buNone/>
            </a:pPr>
            <a:r>
              <a:rPr lang="ru-RU" dirty="0">
                <a:solidFill>
                  <a:srgbClr val="32408A"/>
                </a:solidFill>
                <a:latin typeface="ArialMT"/>
              </a:rPr>
              <a:t>         При аттестации педагогических работников, участвующих в </a:t>
            </a:r>
            <a:r>
              <a:rPr lang="ru-RU" dirty="0">
                <a:solidFill>
                  <a:srgbClr val="FF0000"/>
                </a:solidFill>
                <a:latin typeface="ArialMT"/>
              </a:rPr>
              <a:t>реализации программ спортивной подготовки</a:t>
            </a:r>
            <a:r>
              <a:rPr lang="ru-RU" dirty="0">
                <a:solidFill>
                  <a:srgbClr val="32408A"/>
                </a:solidFill>
                <a:latin typeface="ArialMT"/>
              </a:rPr>
              <a:t>, учитываются ………. награды и результаты конкурсов профессионального мастерства.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355">
              <a:defRPr/>
            </a:pPr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914355">
                <a:defRPr/>
              </a:pPr>
              <a:t>11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6FAEA3AB-968D-A8B6-9860-FB6084BD166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2886" y="167606"/>
            <a:ext cx="1318855" cy="857250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62E02616-751D-E919-F555-51927ABCE59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47956" y="210334"/>
            <a:ext cx="1343281" cy="698157"/>
          </a:xfrm>
          <a:prstGeom prst="rect">
            <a:avLst/>
          </a:prstGeom>
        </p:spPr>
      </p:pic>
      <p:sp>
        <p:nvSpPr>
          <p:cNvPr id="7" name="Стрелка: вправо 6">
            <a:extLst>
              <a:ext uri="{FF2B5EF4-FFF2-40B4-BE49-F238E27FC236}">
                <a16:creationId xmlns:a16="http://schemas.microsoft.com/office/drawing/2014/main" xmlns="" id="{ADCE559F-55A1-F0EC-14B2-04B88D1871E2}"/>
              </a:ext>
            </a:extLst>
          </p:cNvPr>
          <p:cNvSpPr/>
          <p:nvPr/>
        </p:nvSpPr>
        <p:spPr>
          <a:xfrm>
            <a:off x="722886" y="1220271"/>
            <a:ext cx="338097" cy="209396"/>
          </a:xfrm>
          <a:prstGeom prst="rightArrow">
            <a:avLst>
              <a:gd name="adj1" fmla="val 37234"/>
              <a:gd name="adj2" fmla="val 50000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2CBC364D-0C86-E43C-9614-E949187B78F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1305" y="3576662"/>
            <a:ext cx="365792" cy="274344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2D45A704-04E8-F5D8-16EB-1344F532143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2886" y="168522"/>
            <a:ext cx="1318855" cy="857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822222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916600379"/>
              </p:ext>
            </p:extLst>
          </p:nvPr>
        </p:nvGraphicFramePr>
        <p:xfrm>
          <a:off x="698268" y="207011"/>
          <a:ext cx="8104909" cy="451461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796950">
                  <a:extLst>
                    <a:ext uri="{9D8B030D-6E8A-4147-A177-3AD203B41FA5}">
                      <a16:colId xmlns:a16="http://schemas.microsoft.com/office/drawing/2014/main" xmlns="" val="3733386869"/>
                    </a:ext>
                  </a:extLst>
                </a:gridCol>
                <a:gridCol w="4307959">
                  <a:extLst>
                    <a:ext uri="{9D8B030D-6E8A-4147-A177-3AD203B41FA5}">
                      <a16:colId xmlns:a16="http://schemas.microsoft.com/office/drawing/2014/main" xmlns="" val="3443053347"/>
                    </a:ext>
                  </a:extLst>
                </a:gridCol>
              </a:tblGrid>
              <a:tr h="940437">
                <a:tc>
                  <a:txBody>
                    <a:bodyPr/>
                    <a:lstStyle/>
                    <a:p>
                      <a:pPr marL="0" marR="0" lvl="0" indent="0" algn="l" defTabSz="91435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j-lt"/>
                          <a:ea typeface="+mn-ea"/>
                          <a:cs typeface="+mn-cs"/>
                        </a:rPr>
                        <a:t>Приказ от 7.04.2014  №276 </a:t>
                      </a:r>
                    </a:p>
                    <a:p>
                      <a:pPr marL="0" marR="0" lvl="0" indent="0" algn="l" defTabSz="91435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j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35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j-lt"/>
                          <a:ea typeface="+mn-ea"/>
                          <a:cs typeface="+mn-cs"/>
                        </a:rPr>
                        <a:t>Приказ от 24.03.2023 № 196 </a:t>
                      </a:r>
                    </a:p>
                    <a:p>
                      <a:pPr marL="0" marR="0" lvl="0" indent="0" algn="l" defTabSz="91435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j-lt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35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j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811430501"/>
                  </a:ext>
                </a:extLst>
              </a:tr>
              <a:tr h="3574181">
                <a:tc>
                  <a:txBody>
                    <a:bodyPr/>
                    <a:lstStyle/>
                    <a:p>
                      <a:pPr marL="0" marR="0" lvl="0" indent="0" algn="just" defTabSz="9143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>
                          <a:solidFill>
                            <a:srgbClr val="0070C0"/>
                          </a:solidFill>
                          <a:effectLst/>
                          <a:latin typeface="+mn-lt"/>
                        </a:rPr>
                        <a:t>П. 37</a:t>
                      </a:r>
                      <a:r>
                        <a:rPr kumimoji="0" lang="ru-RU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Высшая квалификационная категория педагогическим работникам устанавливается на основе следующих показателей их профессиональной деятельности: достижения обучающимися положительной динамики результатов освоения образовательных программ по итогам мониторингов, проводимых организацией;</a:t>
                      </a:r>
                    </a:p>
                    <a:p>
                      <a:pPr marL="0" marR="0" lvl="0" indent="0" algn="just" defTabSz="9143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dirty="0">
                        <a:solidFill>
                          <a:srgbClr val="0070C0"/>
                        </a:solidFill>
                        <a:effectLst/>
                        <a:latin typeface="+mn-lt"/>
                      </a:endParaRPr>
                    </a:p>
                  </a:txBody>
                  <a:tcPr marL="41071" marR="41071" marT="41071" marB="41071"/>
                </a:tc>
                <a:tc>
                  <a:txBody>
                    <a:bodyPr/>
                    <a:lstStyle/>
                    <a:p>
                      <a:pPr marL="0" marR="0" lvl="0" indent="0" algn="just" defTabSz="9143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>
                          <a:solidFill>
                            <a:srgbClr val="0070C0"/>
                          </a:solidFill>
                          <a:effectLst/>
                          <a:latin typeface="+mn-lt"/>
                        </a:rPr>
                        <a:t>П.36</a:t>
                      </a:r>
                      <a:r>
                        <a:rPr lang="ru-RU" sz="1600" dirty="0">
                          <a:solidFill>
                            <a:srgbClr val="0070C0"/>
                          </a:solidFill>
                          <a:latin typeface="+mn-lt"/>
                        </a:rPr>
                        <a:t> Высшая квалификационная категория педагогическим работникам устанавливается на основе следующих показателей их профессиональной деятельности: достижения обучающимися положительной динамики результатов освоения образовательных программ, </a:t>
                      </a:r>
                      <a:r>
                        <a:rPr lang="ru-RU" sz="1600" dirty="0">
                          <a:solidFill>
                            <a:srgbClr val="FF0000"/>
                          </a:solidFill>
                          <a:latin typeface="+mn-lt"/>
                        </a:rPr>
                        <a:t>в том числе в области искусств, физической культуры и спорта</a:t>
                      </a:r>
                      <a:r>
                        <a:rPr lang="ru-RU" sz="1600" dirty="0">
                          <a:solidFill>
                            <a:srgbClr val="0070C0"/>
                          </a:solidFill>
                          <a:latin typeface="+mn-lt"/>
                        </a:rPr>
                        <a:t>, по итогам мониторингов, проводимых организацией;</a:t>
                      </a:r>
                      <a:r>
                        <a:rPr lang="ru-RU" sz="1600" dirty="0">
                          <a:solidFill>
                            <a:srgbClr val="0070C0"/>
                          </a:solidFill>
                          <a:effectLst/>
                          <a:latin typeface="+mn-lt"/>
                        </a:rPr>
                        <a:t> </a:t>
                      </a:r>
                    </a:p>
                    <a:p>
                      <a:pPr marL="0" marR="0" lvl="0" indent="0" algn="just" defTabSz="9143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dirty="0">
                        <a:solidFill>
                          <a:srgbClr val="0070C0"/>
                        </a:solidFill>
                        <a:effectLst/>
                        <a:latin typeface="+mn-lt"/>
                      </a:endParaRPr>
                    </a:p>
                  </a:txBody>
                  <a:tcPr marL="41071" marR="41071" marT="41071" marB="41071"/>
                </a:tc>
                <a:extLst>
                  <a:ext uri="{0D108BD9-81ED-4DB2-BD59-A6C34878D82A}">
                    <a16:rowId xmlns:a16="http://schemas.microsoft.com/office/drawing/2014/main" xmlns="" val="3257914598"/>
                  </a:ext>
                </a:extLst>
              </a:tr>
            </a:tbl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35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19B0651-EE4F-4900-A07F-96A6BFA9D0F0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35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3141893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800" dirty="0">
                <a:solidFill>
                  <a:schemeClr val="accent1">
                    <a:lumMod val="75000"/>
                  </a:schemeClr>
                </a:solidFill>
              </a:rPr>
              <a:t>Новый Порядок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        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355">
              <a:defRPr/>
            </a:pPr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914355">
                <a:defRPr/>
              </a:pPr>
              <a:t>13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Стрелка: вправо 4">
            <a:extLst>
              <a:ext uri="{FF2B5EF4-FFF2-40B4-BE49-F238E27FC236}">
                <a16:creationId xmlns:a16="http://schemas.microsoft.com/office/drawing/2014/main" xmlns="" id="{23093519-DE33-A58B-3F44-675E3A6A8E5B}"/>
              </a:ext>
            </a:extLst>
          </p:cNvPr>
          <p:cNvSpPr/>
          <p:nvPr/>
        </p:nvSpPr>
        <p:spPr>
          <a:xfrm>
            <a:off x="782589" y="1883386"/>
            <a:ext cx="338097" cy="209396"/>
          </a:xfrm>
          <a:prstGeom prst="rightArrow">
            <a:avLst>
              <a:gd name="adj1" fmla="val 37234"/>
              <a:gd name="adj2" fmla="val 50000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662B69E3-8B8A-5B6C-ACB4-9EE09625CC7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2886" y="168522"/>
            <a:ext cx="1318855" cy="857250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E0F08EDF-0F81-5D15-4C73-BA506B4ADDE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47956" y="210334"/>
            <a:ext cx="1343281" cy="698157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CF340581-FEAD-593D-7BAB-57C08EBDF684}"/>
              </a:ext>
            </a:extLst>
          </p:cNvPr>
          <p:cNvSpPr txBox="1"/>
          <p:nvPr/>
        </p:nvSpPr>
        <p:spPr>
          <a:xfrm>
            <a:off x="1297512" y="1768195"/>
            <a:ext cx="7234928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05410" marR="345440" lvl="0" indent="5080" algn="just" defTabSz="914355" rtl="0" eaLnBrk="1" fontAlgn="t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ea typeface="+mn-ea"/>
                <a:cs typeface="+mn-cs"/>
              </a:rPr>
              <a:t>П.42. </a:t>
            </a: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ea typeface="+mn-ea"/>
                <a:cs typeface="+mn-cs"/>
              </a:rPr>
              <a:t>На основании распорядительных актов  работодатели вносят соответствующие записи в  трудовые книжки педагогических работников и  (или) сведения об их трудовой деятельности.</a:t>
            </a:r>
          </a:p>
        </p:txBody>
      </p:sp>
    </p:spTree>
    <p:extLst>
      <p:ext uri="{BB962C8B-B14F-4D97-AF65-F5344CB8AC3E}">
        <p14:creationId xmlns:p14="http://schemas.microsoft.com/office/powerpoint/2010/main" val="272216839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77661" y="0"/>
            <a:ext cx="5270015" cy="1553562"/>
          </a:xfrm>
        </p:spPr>
        <p:txBody>
          <a:bodyPr>
            <a:normAutofit fontScale="90000"/>
          </a:bodyPr>
          <a:lstStyle/>
          <a:p>
            <a:r>
              <a:rPr lang="ru-RU" sz="2000" dirty="0">
                <a:solidFill>
                  <a:srgbClr val="32408A"/>
                </a:solidFill>
                <a:latin typeface="Arial-BoldMT"/>
              </a:rPr>
              <a:t/>
            </a:r>
            <a:br>
              <a:rPr lang="ru-RU" sz="2000" dirty="0">
                <a:solidFill>
                  <a:srgbClr val="32408A"/>
                </a:solidFill>
                <a:latin typeface="Arial-BoldMT"/>
              </a:rPr>
            </a:br>
            <a:r>
              <a:rPr lang="ru-RU" sz="2000" dirty="0">
                <a:solidFill>
                  <a:srgbClr val="32408A"/>
                </a:solidFill>
                <a:latin typeface="Arial-BoldMT"/>
              </a:rPr>
              <a:t/>
            </a:r>
            <a:br>
              <a:rPr lang="ru-RU" sz="2000" dirty="0">
                <a:solidFill>
                  <a:srgbClr val="32408A"/>
                </a:solidFill>
                <a:latin typeface="Arial-BoldMT"/>
              </a:rPr>
            </a:br>
            <a:r>
              <a:rPr lang="ru-RU" sz="2000" dirty="0">
                <a:solidFill>
                  <a:srgbClr val="32408A"/>
                </a:solidFill>
                <a:latin typeface="Arial-BoldMT"/>
              </a:rPr>
              <a:t/>
            </a:r>
            <a:br>
              <a:rPr lang="ru-RU" sz="2000" dirty="0">
                <a:solidFill>
                  <a:srgbClr val="32408A"/>
                </a:solidFill>
                <a:latin typeface="Arial-BoldMT"/>
              </a:rPr>
            </a:br>
            <a:r>
              <a:rPr lang="ru-RU" sz="2000" dirty="0">
                <a:solidFill>
                  <a:srgbClr val="32408A"/>
                </a:solidFill>
              </a:rPr>
              <a:t>Раздел IV Аттестация педагогических работников в целях установления квалификационной категории  «педагог –</a:t>
            </a:r>
            <a:br>
              <a:rPr lang="ru-RU" sz="2000" dirty="0">
                <a:solidFill>
                  <a:srgbClr val="32408A"/>
                </a:solidFill>
              </a:rPr>
            </a:br>
            <a:r>
              <a:rPr lang="ru-RU" sz="2000" dirty="0">
                <a:solidFill>
                  <a:srgbClr val="32408A"/>
                </a:solidFill>
              </a:rPr>
              <a:t>методист» или «педагог – наставник»</a:t>
            </a:r>
            <a:endParaRPr lang="ru-RU" sz="20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22886" y="1919542"/>
            <a:ext cx="7963914" cy="2675080"/>
          </a:xfrm>
        </p:spPr>
        <p:txBody>
          <a:bodyPr>
            <a:normAutofit fontScale="62500" lnSpcReduction="20000"/>
          </a:bodyPr>
          <a:lstStyle/>
          <a:p>
            <a:pPr marL="0" indent="0" algn="just">
              <a:buNone/>
            </a:pPr>
            <a:endParaRPr lang="ru-RU" sz="3600" dirty="0">
              <a:solidFill>
                <a:srgbClr val="32408A"/>
              </a:solidFill>
              <a:latin typeface="ArialMT"/>
            </a:endParaRPr>
          </a:p>
          <a:p>
            <a:pPr marL="0" indent="0" algn="just">
              <a:buNone/>
            </a:pPr>
            <a:r>
              <a:rPr lang="ru-RU" sz="3600" dirty="0">
                <a:solidFill>
                  <a:srgbClr val="32408A"/>
                </a:solidFill>
                <a:latin typeface="ArialMT"/>
              </a:rPr>
              <a:t>П.45.…..п</a:t>
            </a:r>
            <a:r>
              <a:rPr lang="ru-RU" sz="3600" dirty="0">
                <a:solidFill>
                  <a:srgbClr val="32408A"/>
                </a:solidFill>
              </a:rPr>
              <a:t>роводится по желанию педагогических работников. ……допускаются педагогические работники, имеющие высшую квалификационную категорию.</a:t>
            </a:r>
          </a:p>
          <a:p>
            <a:pPr marL="0" indent="0" algn="just">
              <a:buNone/>
            </a:pPr>
            <a:endParaRPr lang="ru-RU" sz="3600" dirty="0">
              <a:solidFill>
                <a:srgbClr val="32408A"/>
              </a:solidFill>
            </a:endParaRPr>
          </a:p>
          <a:p>
            <a:pPr marL="0" indent="0" algn="just">
              <a:buNone/>
            </a:pPr>
            <a:r>
              <a:rPr lang="ru-RU" sz="3600" b="1" dirty="0">
                <a:solidFill>
                  <a:srgbClr val="32408A"/>
                </a:solidFill>
              </a:rPr>
              <a:t>Срок действия квалификационных категорий «педагог-методист» и «педагог-наставник» не предусматривается.</a:t>
            </a:r>
          </a:p>
          <a:p>
            <a:endParaRPr lang="ru-RU" dirty="0">
              <a:solidFill>
                <a:srgbClr val="32408A"/>
              </a:solidFill>
              <a:latin typeface="ArialMT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355">
              <a:defRPr/>
            </a:pPr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914355">
                <a:defRPr/>
              </a:pPr>
              <a:t>14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BA6A7EDD-19CA-53D8-037D-67CDF0BE538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2886" y="168522"/>
            <a:ext cx="1318855" cy="857250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FFF821C9-74CE-8EA9-4A9E-4C015FFF2AF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03518" y="263877"/>
            <a:ext cx="1347333" cy="6950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068406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endParaRPr lang="ru-RU" dirty="0">
              <a:solidFill>
                <a:srgbClr val="32408A"/>
              </a:solidFill>
              <a:latin typeface="ArialMT"/>
            </a:endParaRPr>
          </a:p>
          <a:p>
            <a:pPr marL="0" indent="0" algn="just">
              <a:buNone/>
            </a:pPr>
            <a:r>
              <a:rPr lang="ru-RU" dirty="0">
                <a:solidFill>
                  <a:srgbClr val="32408A"/>
                </a:solidFill>
                <a:latin typeface="ArialMT"/>
              </a:rPr>
              <a:t>Дополнительная оплата при выполнении дополнительной работы, связанной с методической и наставнической деятельностью, осуществляется в виде выплат компенсационного характера, которые, включая их размеры, могут регулироваться локальными нормативными актами организаций в зависимости от объема этой дополнительной работы, степени значимости и т.п.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355">
              <a:defRPr/>
            </a:pPr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914355">
                <a:defRPr/>
              </a:pPr>
              <a:t>15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340EB903-50E6-61D8-D926-8AC77405C68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2886" y="168522"/>
            <a:ext cx="1845810" cy="1199768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102E192D-B243-F435-28F4-6DEFCDCBE60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10400" y="210334"/>
            <a:ext cx="1880837" cy="9775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642888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1560" y="769575"/>
            <a:ext cx="8075240" cy="3152344"/>
          </a:xfrm>
        </p:spPr>
        <p:txBody>
          <a:bodyPr>
            <a:normAutofit fontScale="85000" lnSpcReduction="10000"/>
          </a:bodyPr>
          <a:lstStyle/>
          <a:p>
            <a:pPr marL="0" indent="0" algn="just">
              <a:buNone/>
            </a:pPr>
            <a:r>
              <a:rPr lang="ru-RU" altLang="ru-RU" sz="15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/>
            </a:r>
            <a:br>
              <a:rPr lang="ru-RU" altLang="ru-RU" sz="1500" b="1" dirty="0">
                <a:solidFill>
                  <a:srgbClr val="002060"/>
                </a:solidFill>
                <a:latin typeface="Times New Roman" panose="02020603050405020304" pitchFamily="18" charset="0"/>
              </a:rPr>
            </a:br>
            <a:r>
              <a:rPr lang="ru-RU" altLang="ru-RU" sz="15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/>
            </a:r>
            <a:br>
              <a:rPr lang="ru-RU" altLang="ru-RU" sz="1500" b="1" dirty="0">
                <a:solidFill>
                  <a:srgbClr val="002060"/>
                </a:solidFill>
                <a:latin typeface="Times New Roman" panose="02020603050405020304" pitchFamily="18" charset="0"/>
              </a:rPr>
            </a:br>
            <a:r>
              <a:rPr lang="ru-RU" altLang="ru-RU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Приказ </a:t>
            </a:r>
            <a:r>
              <a:rPr lang="ru-RU" altLang="ru-RU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 18.09.2023№ под-1637/23  </a:t>
            </a:r>
            <a:r>
              <a:rPr lang="ru-RU" altLang="ru-RU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Министерства образования и науки Республики Татарстан</a:t>
            </a:r>
          </a:p>
          <a:p>
            <a:pPr marL="0" indent="0" algn="just">
              <a:buNone/>
            </a:pPr>
            <a:r>
              <a:rPr lang="ru-RU" altLang="ru-RU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«Об утверждении Регламента проведения Министерством образования и науки Республики Татарстан аттестации педагогических работников организаций, осуществляющих образовательную деятельность»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355"/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914355"/>
              <a:t>16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/>
          <a:srcRect l="47004" t="40501" r="31623" b="34656"/>
          <a:stretch/>
        </p:blipFill>
        <p:spPr>
          <a:xfrm>
            <a:off x="1019102" y="157750"/>
            <a:ext cx="1500671" cy="101830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5700" y="157750"/>
            <a:ext cx="1828801" cy="8473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78920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Заголовок 10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200" dirty="0">
                <a:solidFill>
                  <a:srgbClr val="0070C0"/>
                </a:solidFill>
              </a:rPr>
              <a:t/>
            </a:r>
            <a:br>
              <a:rPr lang="ru-RU" sz="3200" dirty="0">
                <a:solidFill>
                  <a:srgbClr val="0070C0"/>
                </a:solidFill>
              </a:rPr>
            </a:br>
            <a:r>
              <a:rPr lang="ru-RU" sz="3200" dirty="0">
                <a:solidFill>
                  <a:srgbClr val="0070C0"/>
                </a:solidFill>
              </a:rPr>
              <a:t>Субъекты</a:t>
            </a:r>
            <a:br>
              <a:rPr lang="ru-RU" sz="3200" dirty="0">
                <a:solidFill>
                  <a:srgbClr val="0070C0"/>
                </a:solidFill>
              </a:rPr>
            </a:br>
            <a:r>
              <a:rPr lang="ru-RU" sz="3200" dirty="0">
                <a:solidFill>
                  <a:srgbClr val="0070C0"/>
                </a:solidFill>
              </a:rPr>
              <a:t> процедур аттестации</a:t>
            </a: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12" name="Объект 11"/>
          <p:cNvSpPr>
            <a:spLocks noGrp="1"/>
          </p:cNvSpPr>
          <p:nvPr>
            <p:ph idx="1"/>
          </p:nvPr>
        </p:nvSpPr>
        <p:spPr>
          <a:xfrm>
            <a:off x="754421" y="1208180"/>
            <a:ext cx="8075240" cy="3394472"/>
          </a:xfrm>
        </p:spPr>
        <p:txBody>
          <a:bodyPr>
            <a:normAutofit fontScale="47500" lnSpcReduction="20000"/>
          </a:bodyPr>
          <a:lstStyle/>
          <a:p>
            <a:pPr marL="0" indent="0">
              <a:buNone/>
            </a:pPr>
            <a:r>
              <a:rPr lang="ru-RU" dirty="0">
                <a:solidFill>
                  <a:srgbClr val="0070C0"/>
                </a:solidFill>
              </a:rPr>
              <a:t>  </a:t>
            </a:r>
          </a:p>
          <a:p>
            <a:pPr marL="0" indent="0">
              <a:buNone/>
            </a:pPr>
            <a:r>
              <a:rPr lang="ru-RU" dirty="0">
                <a:solidFill>
                  <a:srgbClr val="0070C0"/>
                </a:solidFill>
              </a:rPr>
              <a:t>     </a:t>
            </a:r>
          </a:p>
          <a:p>
            <a:pPr marL="0" indent="0" algn="just">
              <a:buNone/>
            </a:pPr>
            <a:r>
              <a:rPr lang="ru-RU" dirty="0">
                <a:solidFill>
                  <a:srgbClr val="0070C0"/>
                </a:solidFill>
              </a:rPr>
              <a:t>       Министерство образования и науки Республики Татарстан</a:t>
            </a:r>
          </a:p>
          <a:p>
            <a:pPr marL="0" indent="0" algn="just">
              <a:buNone/>
            </a:pPr>
            <a:r>
              <a:rPr lang="ru-RU" dirty="0">
                <a:solidFill>
                  <a:srgbClr val="0070C0"/>
                </a:solidFill>
              </a:rPr>
              <a:t>       </a:t>
            </a:r>
          </a:p>
          <a:p>
            <a:pPr marL="0" indent="0" algn="just">
              <a:buNone/>
            </a:pPr>
            <a:r>
              <a:rPr lang="ru-RU" dirty="0">
                <a:solidFill>
                  <a:srgbClr val="0070C0"/>
                </a:solidFill>
              </a:rPr>
              <a:t>        Министерство цифрового развития и государственного управления                       Республики Татарстан</a:t>
            </a:r>
          </a:p>
          <a:p>
            <a:pPr marL="0" indent="0" algn="just">
              <a:buNone/>
            </a:pPr>
            <a:r>
              <a:rPr lang="ru-RU" dirty="0">
                <a:solidFill>
                  <a:srgbClr val="0070C0"/>
                </a:solidFill>
              </a:rPr>
              <a:t>       Институт развития образования  Республики Татарстан</a:t>
            </a:r>
          </a:p>
          <a:p>
            <a:pPr marL="0" indent="0" algn="just">
              <a:buNone/>
            </a:pPr>
            <a:r>
              <a:rPr lang="ru-RU" dirty="0">
                <a:solidFill>
                  <a:srgbClr val="0070C0"/>
                </a:solidFill>
              </a:rPr>
              <a:t>        </a:t>
            </a:r>
          </a:p>
          <a:p>
            <a:pPr marL="0" indent="0" algn="just">
              <a:buNone/>
            </a:pPr>
            <a:r>
              <a:rPr lang="ru-RU" dirty="0">
                <a:solidFill>
                  <a:srgbClr val="0070C0"/>
                </a:solidFill>
              </a:rPr>
              <a:t>        Центр оценки профессионального мастерства работников образования </a:t>
            </a:r>
          </a:p>
          <a:p>
            <a:pPr marL="0" indent="0" algn="just">
              <a:buNone/>
            </a:pPr>
            <a:r>
              <a:rPr lang="ru-RU" dirty="0">
                <a:solidFill>
                  <a:srgbClr val="0070C0"/>
                </a:solidFill>
              </a:rPr>
              <a:t>          Республики Татарстан</a:t>
            </a:r>
          </a:p>
          <a:p>
            <a:pPr marL="0" indent="0" algn="just">
              <a:buNone/>
            </a:pPr>
            <a:r>
              <a:rPr lang="ru-RU" dirty="0">
                <a:solidFill>
                  <a:srgbClr val="0070C0"/>
                </a:solidFill>
              </a:rPr>
              <a:t>      </a:t>
            </a:r>
          </a:p>
          <a:p>
            <a:pPr marL="0" indent="0" algn="just">
              <a:buNone/>
            </a:pPr>
            <a:r>
              <a:rPr lang="ru-RU" dirty="0">
                <a:solidFill>
                  <a:srgbClr val="0070C0"/>
                </a:solidFill>
              </a:rPr>
              <a:t>         Муниципальные органы, осуществляющие управление в сфере образования </a:t>
            </a:r>
          </a:p>
          <a:p>
            <a:pPr marL="0" indent="0" algn="just">
              <a:buNone/>
            </a:pPr>
            <a:r>
              <a:rPr lang="ru-RU" dirty="0">
                <a:solidFill>
                  <a:srgbClr val="0070C0"/>
                </a:solidFill>
              </a:rPr>
              <a:t>       </a:t>
            </a:r>
          </a:p>
          <a:p>
            <a:pPr marL="0" indent="0" algn="just">
              <a:buNone/>
            </a:pPr>
            <a:r>
              <a:rPr lang="ru-RU" dirty="0">
                <a:solidFill>
                  <a:srgbClr val="0070C0"/>
                </a:solidFill>
              </a:rPr>
              <a:t>       Образовательные организации</a:t>
            </a:r>
          </a:p>
        </p:txBody>
      </p:sp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xmlns="" id="{437CA783-FE0F-DC29-D46A-5555E5A878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355">
              <a:defRPr/>
            </a:pPr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914355">
                <a:defRPr/>
              </a:pPr>
              <a:t>17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Стрелка: вправо 2">
            <a:extLst>
              <a:ext uri="{FF2B5EF4-FFF2-40B4-BE49-F238E27FC236}">
                <a16:creationId xmlns:a16="http://schemas.microsoft.com/office/drawing/2014/main" xmlns="" id="{B68541EA-E8AA-ED38-958A-6B45024FEB33}"/>
              </a:ext>
            </a:extLst>
          </p:cNvPr>
          <p:cNvSpPr/>
          <p:nvPr/>
        </p:nvSpPr>
        <p:spPr>
          <a:xfrm>
            <a:off x="785137" y="4160710"/>
            <a:ext cx="338097" cy="209396"/>
          </a:xfrm>
          <a:prstGeom prst="rightArrow">
            <a:avLst>
              <a:gd name="adj1" fmla="val 45174"/>
              <a:gd name="adj2" fmla="val 61910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Стрелка: вправо 3">
            <a:extLst>
              <a:ext uri="{FF2B5EF4-FFF2-40B4-BE49-F238E27FC236}">
                <a16:creationId xmlns:a16="http://schemas.microsoft.com/office/drawing/2014/main" xmlns="" id="{6465706B-FBEF-2957-37B3-C15C000D115F}"/>
              </a:ext>
            </a:extLst>
          </p:cNvPr>
          <p:cNvSpPr/>
          <p:nvPr/>
        </p:nvSpPr>
        <p:spPr>
          <a:xfrm>
            <a:off x="735363" y="1661394"/>
            <a:ext cx="338097" cy="209396"/>
          </a:xfrm>
          <a:prstGeom prst="rightArrow">
            <a:avLst>
              <a:gd name="adj1" fmla="val 37234"/>
              <a:gd name="adj2" fmla="val 50000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Стрелка: вправо 4">
            <a:extLst>
              <a:ext uri="{FF2B5EF4-FFF2-40B4-BE49-F238E27FC236}">
                <a16:creationId xmlns:a16="http://schemas.microsoft.com/office/drawing/2014/main" xmlns="" id="{AC0EC2DA-C3F2-2648-117D-72675630DD2F}"/>
              </a:ext>
            </a:extLst>
          </p:cNvPr>
          <p:cNvSpPr/>
          <p:nvPr/>
        </p:nvSpPr>
        <p:spPr>
          <a:xfrm>
            <a:off x="751849" y="2555583"/>
            <a:ext cx="338097" cy="209396"/>
          </a:xfrm>
          <a:prstGeom prst="rightArrow">
            <a:avLst>
              <a:gd name="adj1" fmla="val 37234"/>
              <a:gd name="adj2" fmla="val 50000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трелка: вправо 5">
            <a:extLst>
              <a:ext uri="{FF2B5EF4-FFF2-40B4-BE49-F238E27FC236}">
                <a16:creationId xmlns:a16="http://schemas.microsoft.com/office/drawing/2014/main" xmlns="" id="{5524F7B8-8221-4842-5FA2-832CBD6936A6}"/>
              </a:ext>
            </a:extLst>
          </p:cNvPr>
          <p:cNvSpPr/>
          <p:nvPr/>
        </p:nvSpPr>
        <p:spPr>
          <a:xfrm>
            <a:off x="814508" y="3169314"/>
            <a:ext cx="338097" cy="209396"/>
          </a:xfrm>
          <a:prstGeom prst="rightArrow">
            <a:avLst>
              <a:gd name="adj1" fmla="val 57234"/>
              <a:gd name="adj2" fmla="val 23332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трелка: вправо 6">
            <a:extLst>
              <a:ext uri="{FF2B5EF4-FFF2-40B4-BE49-F238E27FC236}">
                <a16:creationId xmlns:a16="http://schemas.microsoft.com/office/drawing/2014/main" xmlns="" id="{36D1CBD3-4482-D96D-6553-A68B65A9EC8F}"/>
              </a:ext>
            </a:extLst>
          </p:cNvPr>
          <p:cNvSpPr/>
          <p:nvPr/>
        </p:nvSpPr>
        <p:spPr>
          <a:xfrm>
            <a:off x="814508" y="3665012"/>
            <a:ext cx="338097" cy="209396"/>
          </a:xfrm>
          <a:prstGeom prst="rightArrow">
            <a:avLst>
              <a:gd name="adj1" fmla="val 37234"/>
              <a:gd name="adj2" fmla="val 50000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98E03593-3DAF-A317-3026-DE9D94139AF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6813" y="2097740"/>
            <a:ext cx="365792" cy="274344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3ACE9A77-9A5F-19A4-614F-E6650F0E3EA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47004" t="40501" r="31623" b="34656"/>
          <a:stretch/>
        </p:blipFill>
        <p:spPr>
          <a:xfrm>
            <a:off x="814508" y="157751"/>
            <a:ext cx="1251617" cy="855014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xmlns="" id="{7A798908-2CBB-AE95-F712-1C3485D4D78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87196" y="157750"/>
            <a:ext cx="1782104" cy="7077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544688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1560" y="769575"/>
            <a:ext cx="8075240" cy="3152344"/>
          </a:xfrm>
        </p:spPr>
        <p:txBody>
          <a:bodyPr>
            <a:normAutofit fontScale="85000" lnSpcReduction="10000"/>
          </a:bodyPr>
          <a:lstStyle/>
          <a:p>
            <a:pPr marL="0" indent="0" algn="just">
              <a:buNone/>
            </a:pPr>
            <a:r>
              <a:rPr lang="ru-RU" altLang="ru-RU" sz="15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/>
            </a:r>
            <a:br>
              <a:rPr lang="ru-RU" altLang="ru-RU" sz="1500" b="1" dirty="0">
                <a:solidFill>
                  <a:srgbClr val="002060"/>
                </a:solidFill>
                <a:latin typeface="Times New Roman" panose="02020603050405020304" pitchFamily="18" charset="0"/>
              </a:rPr>
            </a:br>
            <a:r>
              <a:rPr lang="ru-RU" altLang="ru-RU" sz="15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/>
            </a:r>
            <a:br>
              <a:rPr lang="ru-RU" altLang="ru-RU" sz="1500" b="1" dirty="0">
                <a:solidFill>
                  <a:srgbClr val="002060"/>
                </a:solidFill>
                <a:latin typeface="Times New Roman" panose="02020603050405020304" pitchFamily="18" charset="0"/>
              </a:rPr>
            </a:br>
            <a:endParaRPr lang="ru-RU" altLang="ru-RU" sz="1500" b="1" dirty="0">
              <a:solidFill>
                <a:srgbClr val="002060"/>
              </a:solidFill>
              <a:latin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altLang="ru-RU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Приказ Министерства образования и науки Республики Татарстан от 18.04.2023              № под-812/23 «О ведомственных наградах Министерства образования и науки Республики Татарстан»</a:t>
            </a:r>
          </a:p>
          <a:p>
            <a:pPr marL="0" indent="0" algn="just">
              <a:buNone/>
            </a:pPr>
            <a:r>
              <a:rPr lang="ru-RU" altLang="ru-RU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(зарегистрирован в Минюсте РТ от 26.05.2023 № 10848) </a:t>
            </a: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355"/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914355"/>
              <a:t>18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/>
          <a:srcRect l="47004" t="40501" r="31623" b="34656"/>
          <a:stretch/>
        </p:blipFill>
        <p:spPr>
          <a:xfrm>
            <a:off x="1679171" y="157750"/>
            <a:ext cx="1370910" cy="930257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4228" y="157750"/>
            <a:ext cx="1889543" cy="8231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158904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1687883" y="735547"/>
            <a:ext cx="5829886" cy="536876"/>
          </a:xfrm>
          <a:prstGeom prst="rect">
            <a:avLst/>
          </a:prstGeom>
          <a:noFill/>
        </p:spPr>
        <p:txBody>
          <a:bodyPr wrap="square" lIns="68579" tIns="34289" rIns="68579" bIns="34289" rtlCol="0">
            <a:spAutoFit/>
          </a:bodyPr>
          <a:lstStyle/>
          <a:p>
            <a:pPr defTabSz="914107" eaLnBrk="0" hangingPunct="0">
              <a:defRPr/>
            </a:pPr>
            <a:r>
              <a:rPr lang="ru-RU" sz="1013" b="1" dirty="0">
                <a:solidFill>
                  <a:srgbClr val="EEECE1">
                    <a:lumMod val="25000"/>
                  </a:srgbClr>
                </a:solidFill>
                <a:cs typeface="Times New Roman" panose="02020603050405020304" pitchFamily="18" charset="0"/>
              </a:rPr>
              <a:t>ВЕДОМСТВЕННЫЕ НАГРАДЫ </a:t>
            </a:r>
          </a:p>
          <a:p>
            <a:pPr defTabSz="914107" eaLnBrk="0" hangingPunct="0">
              <a:defRPr/>
            </a:pPr>
            <a:r>
              <a:rPr lang="ru-RU" sz="1013" b="1" dirty="0">
                <a:solidFill>
                  <a:srgbClr val="EEECE1">
                    <a:lumMod val="25000"/>
                  </a:srgbClr>
                </a:solidFill>
                <a:cs typeface="Times New Roman" panose="02020603050405020304" pitchFamily="18" charset="0"/>
              </a:rPr>
              <a:t>МИНИСТЕРСТВА ОБРАЗОВАНИЯ И НАУКИ </a:t>
            </a:r>
          </a:p>
          <a:p>
            <a:pPr defTabSz="914107" eaLnBrk="0" hangingPunct="0">
              <a:defRPr/>
            </a:pPr>
            <a:r>
              <a:rPr lang="ru-RU" sz="1013" b="1" dirty="0">
                <a:solidFill>
                  <a:srgbClr val="EEECE1">
                    <a:lumMod val="25000"/>
                  </a:srgbClr>
                </a:solidFill>
                <a:cs typeface="Times New Roman" panose="02020603050405020304" pitchFamily="18" charset="0"/>
              </a:rPr>
              <a:t>РЕСПУБЛИКИ ТАТАРСТАН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1776861" y="1437625"/>
            <a:ext cx="592931" cy="25717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14337">
              <a:defRPr/>
            </a:pPr>
            <a:endParaRPr lang="ru-RU" sz="1013" dirty="0">
              <a:solidFill>
                <a:prstClr val="white"/>
              </a:solidFill>
              <a:latin typeface="Montserrat" panose="00000500000000000000" pitchFamily="2" charset="-52"/>
            </a:endParaRPr>
          </a:p>
        </p:txBody>
      </p:sp>
      <p:sp>
        <p:nvSpPr>
          <p:cNvPr id="14" name="Номер слайда 2"/>
          <p:cNvSpPr txBox="1">
            <a:spLocks/>
          </p:cNvSpPr>
          <p:nvPr/>
        </p:nvSpPr>
        <p:spPr>
          <a:xfrm>
            <a:off x="6379338" y="4316312"/>
            <a:ext cx="1600200" cy="205383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685784">
              <a:defRPr/>
            </a:pPr>
            <a:r>
              <a:rPr lang="ru-RU" sz="900" dirty="0">
                <a:solidFill>
                  <a:prstClr val="black">
                    <a:tint val="75000"/>
                  </a:prstClr>
                </a:solidFill>
                <a:latin typeface="Arial"/>
              </a:rPr>
              <a:t>1</a:t>
            </a:r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6784" y="472093"/>
            <a:ext cx="1209517" cy="526908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 rotWithShape="1">
          <a:blip r:embed="rId3"/>
          <a:srcRect l="3342" t="11768"/>
          <a:stretch/>
        </p:blipFill>
        <p:spPr>
          <a:xfrm>
            <a:off x="5868132" y="436884"/>
            <a:ext cx="1022412" cy="601826"/>
          </a:xfrm>
          <a:prstGeom prst="rect">
            <a:avLst/>
          </a:prstGeom>
        </p:spPr>
      </p:pic>
      <p:pic>
        <p:nvPicPr>
          <p:cNvPr id="26" name="Picture 4" descr="почетный наставник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8635" y="1545636"/>
            <a:ext cx="519839" cy="89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254557" y="1631407"/>
            <a:ext cx="2401511" cy="7098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t"/>
            <a:r>
              <a:rPr lang="ru-RU" sz="1500" dirty="0"/>
              <a:t>Знак отличия </a:t>
            </a:r>
          </a:p>
          <a:p>
            <a:pPr algn="just" fontAlgn="t"/>
            <a:r>
              <a:rPr lang="ru-RU" sz="1500" dirty="0"/>
              <a:t>«Почетный наставник» </a:t>
            </a:r>
          </a:p>
          <a:p>
            <a:pPr algn="just" fontAlgn="t"/>
            <a:r>
              <a:rPr lang="ru-RU" sz="1013" b="1" dirty="0">
                <a:solidFill>
                  <a:srgbClr val="E81046"/>
                </a:solidFill>
              </a:rPr>
              <a:t>2018 год</a:t>
            </a:r>
            <a:endParaRPr lang="ru-RU" sz="1013" dirty="0"/>
          </a:p>
        </p:txBody>
      </p:sp>
      <p:pic>
        <p:nvPicPr>
          <p:cNvPr id="27" name="Picture 5" descr="почетная грамота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96441" y="2485921"/>
            <a:ext cx="1047677" cy="8869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254557" y="2593934"/>
            <a:ext cx="4395785" cy="7098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t"/>
            <a:r>
              <a:rPr lang="ru-RU" sz="1500" dirty="0"/>
              <a:t>Почетная грамота Министерства образования </a:t>
            </a:r>
          </a:p>
          <a:p>
            <a:pPr algn="just" fontAlgn="t"/>
            <a:r>
              <a:rPr lang="ru-RU" sz="1500" dirty="0"/>
              <a:t>и науки Республики Татарстан </a:t>
            </a:r>
          </a:p>
          <a:p>
            <a:pPr algn="just" fontAlgn="t"/>
            <a:r>
              <a:rPr lang="ru-RU" sz="1013" b="1" dirty="0">
                <a:solidFill>
                  <a:srgbClr val="E81046"/>
                </a:solidFill>
              </a:rPr>
              <a:t>2004 год</a:t>
            </a:r>
            <a:endParaRPr lang="ru-RU" sz="1013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3254558" y="3521617"/>
            <a:ext cx="4046614" cy="7098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t"/>
            <a:r>
              <a:rPr lang="ru-RU" sz="1500" dirty="0"/>
              <a:t>Нагрудный знак </a:t>
            </a:r>
          </a:p>
          <a:p>
            <a:pPr algn="just" fontAlgn="t"/>
            <a:r>
              <a:rPr lang="ru-RU" sz="1500" dirty="0"/>
              <a:t>«За заслуги в образовании»</a:t>
            </a:r>
          </a:p>
          <a:p>
            <a:pPr algn="just" fontAlgn="t"/>
            <a:r>
              <a:rPr lang="ru-RU" sz="1013" b="1" dirty="0">
                <a:solidFill>
                  <a:srgbClr val="E81046"/>
                </a:solidFill>
              </a:rPr>
              <a:t>1999 год</a:t>
            </a:r>
            <a:endParaRPr lang="ru-RU" sz="1013" dirty="0"/>
          </a:p>
        </p:txBody>
      </p:sp>
      <p:pic>
        <p:nvPicPr>
          <p:cNvPr id="33" name="Picture 7" descr="за заслуги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96439" y="3423248"/>
            <a:ext cx="502034" cy="898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34188139"/>
      </p:ext>
    </p:extLst>
  </p:cSld>
  <p:clrMapOvr>
    <a:masterClrMapping/>
  </p:clrMapOvr>
  <p:transition spd="slow">
    <p:wip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4585" y="-274019"/>
            <a:ext cx="1512168" cy="116481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5815" y="44935"/>
            <a:ext cx="1209517" cy="526908"/>
          </a:xfrm>
          <a:prstGeom prst="rect">
            <a:avLst/>
          </a:prstGeom>
        </p:spPr>
      </p:pic>
      <p:sp>
        <p:nvSpPr>
          <p:cNvPr id="17" name="Прямоугольник 16"/>
          <p:cNvSpPr/>
          <p:nvPr/>
        </p:nvSpPr>
        <p:spPr>
          <a:xfrm>
            <a:off x="4373725" y="2393302"/>
            <a:ext cx="3310034" cy="404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1013" dirty="0"/>
          </a:p>
          <a:p>
            <a:endParaRPr lang="ru-RU" sz="1013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1426779" y="262562"/>
            <a:ext cx="6660931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solidFill>
                  <a:srgbClr val="00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Основной принцип организации</a:t>
            </a:r>
          </a:p>
          <a:p>
            <a:pPr algn="ctr"/>
            <a:r>
              <a:rPr lang="ru-RU" sz="2000" b="1" dirty="0">
                <a:solidFill>
                  <a:srgbClr val="00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аттестации педагогов</a:t>
            </a:r>
          </a:p>
          <a:p>
            <a:pPr algn="ctr"/>
            <a:r>
              <a:rPr lang="ru-RU" sz="2000" b="1" dirty="0">
                <a:solidFill>
                  <a:srgbClr val="00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в Российской Федерации и Республике Татарстан </a:t>
            </a:r>
            <a:br>
              <a:rPr lang="ru-RU" sz="2000" b="1" dirty="0">
                <a:solidFill>
                  <a:srgbClr val="0033CC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ru-RU" sz="2000" b="1" dirty="0">
              <a:solidFill>
                <a:srgbClr val="0033C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275735" y="1427379"/>
            <a:ext cx="7388942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altLang="ru-RU" sz="2800" b="1" i="1" dirty="0">
                <a:solidFill>
                  <a:schemeClr val="accent1"/>
                </a:solidFill>
              </a:rPr>
              <a:t>Коллегиальность, гласность, открытость, обеспечивающие объективное отношение к педагогическим работникам, недопустимость дискриминации при проведении аттестации</a:t>
            </a:r>
          </a:p>
          <a:p>
            <a:endParaRPr lang="ru-RU" altLang="ru-RU" sz="2800" b="1" i="1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005941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1687883" y="735547"/>
            <a:ext cx="5829886" cy="600291"/>
          </a:xfrm>
          <a:prstGeom prst="rect">
            <a:avLst/>
          </a:prstGeom>
          <a:noFill/>
        </p:spPr>
        <p:txBody>
          <a:bodyPr wrap="square" lIns="68579" tIns="34289" rIns="68579" bIns="34289" rtlCol="0">
            <a:spAutoFit/>
          </a:bodyPr>
          <a:lstStyle/>
          <a:p>
            <a:pPr defTabSz="914107" eaLnBrk="0" hangingPunct="0">
              <a:defRPr/>
            </a:pPr>
            <a:r>
              <a:rPr lang="ru-RU" sz="1013" b="1" dirty="0">
                <a:solidFill>
                  <a:srgbClr val="EEECE1">
                    <a:lumMod val="25000"/>
                  </a:srgbClr>
                </a:solidFill>
                <a:cs typeface="Times New Roman" panose="02020603050405020304" pitchFamily="18" charset="0"/>
              </a:rPr>
              <a:t>ВЕДОМСТВЕННЫЕ НАГРАДЫ </a:t>
            </a:r>
          </a:p>
          <a:p>
            <a:pPr defTabSz="914107" eaLnBrk="0" hangingPunct="0">
              <a:defRPr/>
            </a:pPr>
            <a:r>
              <a:rPr lang="ru-RU" sz="1013" b="1" dirty="0">
                <a:solidFill>
                  <a:srgbClr val="EEECE1">
                    <a:lumMod val="25000"/>
                  </a:srgbClr>
                </a:solidFill>
                <a:cs typeface="Times New Roman" panose="02020603050405020304" pitchFamily="18" charset="0"/>
              </a:rPr>
              <a:t>МИНИСТЕРСТВА ОБРАЗОВАНИЯ И НАУКИ </a:t>
            </a:r>
          </a:p>
          <a:p>
            <a:pPr defTabSz="914107" eaLnBrk="0" hangingPunct="0">
              <a:defRPr/>
            </a:pPr>
            <a:r>
              <a:rPr lang="ru-RU" sz="1013" b="1" dirty="0">
                <a:solidFill>
                  <a:srgbClr val="EEECE1">
                    <a:lumMod val="25000"/>
                  </a:srgbClr>
                </a:solidFill>
                <a:cs typeface="Times New Roman" panose="02020603050405020304" pitchFamily="18" charset="0"/>
              </a:rPr>
              <a:t>РЕСПУБЛИКИ ТАТАРСТАН, </a:t>
            </a:r>
            <a:r>
              <a:rPr lang="ru-RU" sz="1425" b="1" dirty="0">
                <a:solidFill>
                  <a:srgbClr val="E81046"/>
                </a:solidFill>
                <a:cs typeface="Times New Roman" panose="02020603050405020304" pitchFamily="18" charset="0"/>
              </a:rPr>
              <a:t>2023 год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1776861" y="1437625"/>
            <a:ext cx="592931" cy="25717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14337">
              <a:defRPr/>
            </a:pPr>
            <a:endParaRPr lang="ru-RU" sz="1013" dirty="0">
              <a:solidFill>
                <a:prstClr val="white"/>
              </a:solidFill>
              <a:latin typeface="Montserrat" panose="00000500000000000000" pitchFamily="2" charset="-52"/>
            </a:endParaRPr>
          </a:p>
        </p:txBody>
      </p:sp>
      <p:sp>
        <p:nvSpPr>
          <p:cNvPr id="14" name="Номер слайда 2"/>
          <p:cNvSpPr txBox="1">
            <a:spLocks/>
          </p:cNvSpPr>
          <p:nvPr/>
        </p:nvSpPr>
        <p:spPr>
          <a:xfrm>
            <a:off x="6379338" y="4316312"/>
            <a:ext cx="1600200" cy="205383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685784">
              <a:defRPr/>
            </a:pPr>
            <a:r>
              <a:rPr lang="ru-RU" sz="900" dirty="0">
                <a:solidFill>
                  <a:prstClr val="black">
                    <a:tint val="75000"/>
                  </a:prstClr>
                </a:solidFill>
                <a:latin typeface="Arial"/>
              </a:rPr>
              <a:t>2</a:t>
            </a:r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9594" y="417041"/>
            <a:ext cx="1209517" cy="526908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 rotWithShape="1">
          <a:blip r:embed="rId3"/>
          <a:srcRect l="3342" t="11768"/>
          <a:stretch/>
        </p:blipFill>
        <p:spPr>
          <a:xfrm>
            <a:off x="5868132" y="367022"/>
            <a:ext cx="1022412" cy="601826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897815" y="1624725"/>
            <a:ext cx="4341779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t"/>
            <a:r>
              <a:rPr lang="ru-RU" sz="1500" dirty="0"/>
              <a:t>Знак отличия </a:t>
            </a:r>
          </a:p>
          <a:p>
            <a:pPr algn="just" fontAlgn="t"/>
            <a:r>
              <a:rPr lang="ru-RU" sz="1500" dirty="0"/>
              <a:t>«Отличник сферы образования </a:t>
            </a:r>
          </a:p>
          <a:p>
            <a:pPr algn="just" fontAlgn="t"/>
            <a:r>
              <a:rPr lang="ru-RU" sz="1500" dirty="0"/>
              <a:t>и науки Республики Татарстан»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897815" y="2587252"/>
            <a:ext cx="4395785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t"/>
            <a:r>
              <a:rPr lang="ru-RU" sz="1500" dirty="0"/>
              <a:t>Нагрудный знак </a:t>
            </a:r>
          </a:p>
          <a:p>
            <a:pPr algn="just" fontAlgn="t"/>
            <a:r>
              <a:rPr lang="ru-RU" sz="1500" dirty="0"/>
              <a:t>«За сохранение и развитие языков, </a:t>
            </a:r>
          </a:p>
          <a:p>
            <a:pPr algn="just" fontAlgn="t"/>
            <a:r>
              <a:rPr lang="ru-RU" sz="1500" dirty="0"/>
              <a:t>культур, традиций»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2897815" y="3568505"/>
            <a:ext cx="4046614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t"/>
            <a:r>
              <a:rPr lang="ru-RU" sz="1500" dirty="0"/>
              <a:t>Нагрудный знак </a:t>
            </a:r>
          </a:p>
          <a:p>
            <a:pPr algn="just" fontAlgn="t"/>
            <a:r>
              <a:rPr lang="ru-RU" sz="1500" dirty="0"/>
              <a:t>«Яшь мөгаллим»</a:t>
            </a:r>
          </a:p>
        </p:txBody>
      </p:sp>
      <p:pic>
        <p:nvPicPr>
          <p:cNvPr id="13" name="Picture 1" descr="отличник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999655" y="1545637"/>
            <a:ext cx="507353" cy="89362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2" descr="за сохранение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6888" y="2479042"/>
            <a:ext cx="532884" cy="8977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47466" y="3685309"/>
            <a:ext cx="678935" cy="1116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2973205"/>
      </p:ext>
    </p:extLst>
  </p:cSld>
  <p:clrMapOvr>
    <a:masterClrMapping/>
  </p:clrMapOvr>
  <p:transition spd="slow">
    <p:wipe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533400" y="1688621"/>
            <a:ext cx="86106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1" i="0" u="none" strike="noStrike" kern="1200" cap="none" spc="0" normalizeH="0" baseline="0" noProof="0" dirty="0">
                <a:ln>
                  <a:noFill/>
                </a:ln>
                <a:solidFill>
                  <a:srgbClr val="5B5619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Благодарю за внимание!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4000" b="1" i="0" u="none" strike="noStrike" kern="1200" cap="none" spc="0" normalizeH="0" baseline="0" noProof="0" dirty="0">
              <a:ln>
                <a:noFill/>
              </a:ln>
              <a:solidFill>
                <a:srgbClr val="5B5619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1" i="0" u="none" strike="noStrike" kern="1200" cap="none" spc="0" normalizeH="0" baseline="0" noProof="0" dirty="0">
                <a:ln>
                  <a:noFill/>
                </a:ln>
                <a:solidFill>
                  <a:srgbClr val="5B5619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Игътибарыгыз өчен рәхмәт!</a:t>
            </a: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3771" y="101359"/>
            <a:ext cx="1177970" cy="513165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3"/>
          <a:srcRect l="3342" t="11768"/>
          <a:stretch/>
        </p:blipFill>
        <p:spPr>
          <a:xfrm>
            <a:off x="6798588" y="101359"/>
            <a:ext cx="932957" cy="5491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576672"/>
      </p:ext>
    </p:extLst>
  </p:cSld>
  <p:clrMapOvr>
    <a:masterClrMapping/>
  </p:clrMapOvr>
  <p:transition spd="slow">
    <p:wip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>
            <a:extLst>
              <a:ext uri="{FF2B5EF4-FFF2-40B4-BE49-F238E27FC236}">
                <a16:creationId xmlns:a16="http://schemas.microsoft.com/office/drawing/2014/main" xmlns="" id="{A9CE1F4E-258B-02B6-9EFE-ACCFAB2239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3686" y="578055"/>
            <a:ext cx="7995424" cy="778820"/>
          </a:xfrm>
        </p:spPr>
        <p:txBody>
          <a:bodyPr>
            <a:noAutofit/>
          </a:bodyPr>
          <a:lstStyle/>
          <a:p>
            <a:r>
              <a:rPr lang="ru-RU" sz="1800" dirty="0">
                <a:solidFill>
                  <a:schemeClr val="accent1">
                    <a:lumMod val="75000"/>
                  </a:schemeClr>
                </a:solidFill>
              </a:rPr>
              <a:t/>
            </a:r>
            <a:br>
              <a:rPr lang="ru-RU" sz="1800" dirty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sz="1800" dirty="0">
                <a:solidFill>
                  <a:schemeClr val="accent1">
                    <a:lumMod val="75000"/>
                  </a:schemeClr>
                </a:solidFill>
              </a:rPr>
              <a:t/>
            </a:r>
            <a:br>
              <a:rPr lang="ru-RU" sz="1800" dirty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sz="1800" dirty="0">
                <a:solidFill>
                  <a:schemeClr val="accent1">
                    <a:lumMod val="75000"/>
                  </a:schemeClr>
                </a:solidFill>
              </a:rPr>
              <a:t>Порядок  проведения аттестации</a:t>
            </a:r>
            <a:br>
              <a:rPr lang="ru-RU" sz="1800" dirty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sz="1800" dirty="0">
                <a:solidFill>
                  <a:schemeClr val="accent1">
                    <a:lumMod val="75000"/>
                  </a:schemeClr>
                </a:solidFill>
              </a:rPr>
              <a:t> педагогических работников организаций,</a:t>
            </a:r>
            <a:br>
              <a:rPr lang="ru-RU" sz="1800" dirty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sz="1800" dirty="0">
                <a:solidFill>
                  <a:schemeClr val="accent1">
                    <a:lumMod val="75000"/>
                  </a:schemeClr>
                </a:solidFill>
              </a:rPr>
              <a:t> осуществляющих образовательную деятельность </a:t>
            </a:r>
            <a:r>
              <a:rPr lang="en-US" sz="1800" dirty="0">
                <a:solidFill>
                  <a:schemeClr val="accent1">
                    <a:lumMod val="75000"/>
                  </a:schemeClr>
                </a:solidFill>
              </a:rPr>
              <a:t/>
            </a:r>
            <a:br>
              <a:rPr lang="en-US" sz="1800" dirty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sz="1800" dirty="0">
                <a:solidFill>
                  <a:schemeClr val="accent1">
                    <a:lumMod val="75000"/>
                  </a:schemeClr>
                </a:solidFill>
              </a:rPr>
              <a:t>(утв. приказом </a:t>
            </a:r>
            <a:r>
              <a:rPr lang="ru-RU" sz="1800" dirty="0" err="1">
                <a:solidFill>
                  <a:schemeClr val="accent1">
                    <a:lumMod val="75000"/>
                  </a:schemeClr>
                </a:solidFill>
              </a:rPr>
              <a:t>Минпросвещения</a:t>
            </a:r>
            <a:r>
              <a:rPr lang="ru-RU" sz="1800" dirty="0">
                <a:solidFill>
                  <a:schemeClr val="accent1">
                    <a:lumMod val="75000"/>
                  </a:schemeClr>
                </a:solidFill>
              </a:rPr>
              <a:t> России от 24.03.2023 № 196 </a:t>
            </a:r>
            <a:br>
              <a:rPr lang="ru-RU" sz="1800" dirty="0">
                <a:solidFill>
                  <a:schemeClr val="accent1">
                    <a:lumMod val="75000"/>
                  </a:schemeClr>
                </a:solidFill>
              </a:rPr>
            </a:br>
            <a:endParaRPr lang="ru-RU" sz="18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7" name="Объект 6">
            <a:extLst>
              <a:ext uri="{FF2B5EF4-FFF2-40B4-BE49-F238E27FC236}">
                <a16:creationId xmlns:a16="http://schemas.microsoft.com/office/drawing/2014/main" xmlns="" id="{D2D0917F-CC8F-7D5F-850E-95CBE2A6FB9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1559" y="1200151"/>
            <a:ext cx="8279679" cy="3394472"/>
          </a:xfrm>
        </p:spPr>
        <p:txBody>
          <a:bodyPr>
            <a:normAutofit fontScale="62500" lnSpcReduction="20000"/>
          </a:bodyPr>
          <a:lstStyle/>
          <a:p>
            <a:pPr marL="0" indent="0" algn="just">
              <a:buNone/>
            </a:pPr>
            <a:endParaRPr lang="ru-RU" sz="3100" dirty="0"/>
          </a:p>
          <a:p>
            <a:pPr marL="0" indent="0" algn="just">
              <a:buNone/>
            </a:pPr>
            <a:endParaRPr lang="ru-RU" sz="3100" dirty="0">
              <a:solidFill>
                <a:schemeClr val="accent1">
                  <a:lumMod val="75000"/>
                </a:schemeClr>
              </a:solidFill>
            </a:endParaRPr>
          </a:p>
          <a:p>
            <a:pPr marL="0" indent="0" algn="just">
              <a:buNone/>
            </a:pPr>
            <a:r>
              <a:rPr lang="ru-RU" sz="3100" dirty="0">
                <a:solidFill>
                  <a:schemeClr val="accent1">
                    <a:lumMod val="75000"/>
                  </a:schemeClr>
                </a:solidFill>
              </a:rPr>
              <a:t>Раздел 1. Общие положения</a:t>
            </a:r>
          </a:p>
          <a:p>
            <a:pPr marL="0" indent="0" algn="just">
              <a:buNone/>
            </a:pPr>
            <a:r>
              <a:rPr lang="ru-RU" sz="3100" dirty="0">
                <a:solidFill>
                  <a:schemeClr val="accent1">
                    <a:lumMod val="75000"/>
                  </a:schemeClr>
                </a:solidFill>
              </a:rPr>
              <a:t>Раздел 2. Аттестация педагогических работников в целях подтверждения соответствия занимаемой должности </a:t>
            </a:r>
          </a:p>
          <a:p>
            <a:pPr marL="0" indent="0" algn="just">
              <a:buNone/>
            </a:pPr>
            <a:r>
              <a:rPr lang="ru-RU" sz="3100" dirty="0">
                <a:solidFill>
                  <a:schemeClr val="accent1">
                    <a:lumMod val="75000"/>
                  </a:schemeClr>
                </a:solidFill>
              </a:rPr>
              <a:t> Раздел 3. Аттестация педагогических работников в целях установления первой и высшей квалификационной категории</a:t>
            </a:r>
          </a:p>
          <a:p>
            <a:pPr marL="0" indent="0" algn="just">
              <a:buNone/>
            </a:pPr>
            <a:endParaRPr lang="ru-RU" sz="3100" dirty="0">
              <a:solidFill>
                <a:schemeClr val="accent1">
                  <a:lumMod val="75000"/>
                </a:schemeClr>
              </a:solidFill>
            </a:endParaRPr>
          </a:p>
          <a:p>
            <a:pPr marL="0" indent="0" algn="just">
              <a:buNone/>
            </a:pPr>
            <a:r>
              <a:rPr lang="ru-RU" sz="3100" dirty="0">
                <a:solidFill>
                  <a:schemeClr val="accent1">
                    <a:lumMod val="75000"/>
                  </a:schemeClr>
                </a:solidFill>
              </a:rPr>
              <a:t>Раздел 4. Аттестация педагогических работников в целях </a:t>
            </a:r>
          </a:p>
          <a:p>
            <a:pPr marL="0" indent="0" algn="just">
              <a:buNone/>
            </a:pPr>
            <a:r>
              <a:rPr lang="ru-RU" sz="3100" dirty="0">
                <a:solidFill>
                  <a:schemeClr val="accent1">
                    <a:lumMod val="75000"/>
                  </a:schemeClr>
                </a:solidFill>
              </a:rPr>
              <a:t>установления квалификационной категории </a:t>
            </a:r>
          </a:p>
          <a:p>
            <a:pPr marL="0" indent="0" algn="just">
              <a:buNone/>
            </a:pPr>
            <a:r>
              <a:rPr lang="ru-RU" sz="3100" dirty="0">
                <a:solidFill>
                  <a:schemeClr val="accent1">
                    <a:lumMod val="75000"/>
                  </a:schemeClr>
                </a:solidFill>
              </a:rPr>
              <a:t>«педагог – методист» или «педагог – наставник»</a:t>
            </a:r>
          </a:p>
          <a:p>
            <a:endParaRPr lang="ru-RU" dirty="0"/>
          </a:p>
        </p:txBody>
      </p:sp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xmlns="" id="{D0318B3B-099D-F471-8EE8-9BAF059150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3</a:t>
            </a:fld>
            <a:endParaRPr lang="ru-RU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D984460C-9EC4-9277-2F2B-F018D8B16370}"/>
              </a:ext>
            </a:extLst>
          </p:cNvPr>
          <p:cNvSpPr txBox="1"/>
          <p:nvPr/>
        </p:nvSpPr>
        <p:spPr>
          <a:xfrm>
            <a:off x="2286000" y="967465"/>
            <a:ext cx="4572000" cy="3000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ru-RU" dirty="0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2886" y="167606"/>
            <a:ext cx="1366332" cy="888110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47956" y="210334"/>
            <a:ext cx="1343281" cy="6981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64071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2481896"/>
              </p:ext>
            </p:extLst>
          </p:nvPr>
        </p:nvGraphicFramePr>
        <p:xfrm>
          <a:off x="781396" y="531206"/>
          <a:ext cx="7996844" cy="43039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998422">
                  <a:extLst>
                    <a:ext uri="{9D8B030D-6E8A-4147-A177-3AD203B41FA5}">
                      <a16:colId xmlns:a16="http://schemas.microsoft.com/office/drawing/2014/main" xmlns="" val="3733386869"/>
                    </a:ext>
                  </a:extLst>
                </a:gridCol>
                <a:gridCol w="3998422">
                  <a:extLst>
                    <a:ext uri="{9D8B030D-6E8A-4147-A177-3AD203B41FA5}">
                      <a16:colId xmlns:a16="http://schemas.microsoft.com/office/drawing/2014/main" xmlns="" val="3443053347"/>
                    </a:ext>
                  </a:extLst>
                </a:gridCol>
              </a:tblGrid>
              <a:tr h="1052823">
                <a:tc>
                  <a:txBody>
                    <a:bodyPr/>
                    <a:lstStyle/>
                    <a:p>
                      <a:pPr marL="0" marR="0" lvl="0" indent="0" algn="l" defTabSz="91435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i="0" u="none" strike="noStrike" dirty="0">
                          <a:solidFill>
                            <a:schemeClr val="bg1"/>
                          </a:solidFill>
                          <a:effectLst/>
                          <a:latin typeface="Times" panose="02020603050405020304" pitchFamily="18" charset="0"/>
                        </a:rPr>
                        <a:t>Приказ от 7.04.2014  №276</a:t>
                      </a:r>
                    </a:p>
                    <a:p>
                      <a:pPr marL="0" marR="0" lvl="0" indent="0" algn="l" defTabSz="91435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i="0" u="none" strike="noStrike" dirty="0">
                          <a:solidFill>
                            <a:schemeClr val="bg1"/>
                          </a:solidFill>
                          <a:effectLst/>
                          <a:latin typeface="Times" panose="02020603050405020304" pitchFamily="18" charset="0"/>
                        </a:rPr>
                        <a:t> Раздел 2</a:t>
                      </a:r>
                    </a:p>
                    <a:p>
                      <a:pPr marL="0" marR="0" lvl="0" indent="0" algn="l" defTabSz="91435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i="0" u="none" strike="noStrike" dirty="0">
                          <a:solidFill>
                            <a:schemeClr val="bg1"/>
                          </a:solidFill>
                          <a:effectLst/>
                          <a:latin typeface="Times" panose="02020603050405020304" pitchFamily="18" charset="0"/>
                        </a:rPr>
                        <a:t>1 раз в 5 лет</a:t>
                      </a:r>
                      <a:endParaRPr lang="ru-RU" dirty="0">
                        <a:solidFill>
                          <a:schemeClr val="bg1"/>
                        </a:solidFill>
                      </a:endParaRPr>
                    </a:p>
                    <a:p>
                      <a:endParaRPr lang="ru-RU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35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i="0" u="none" strike="noStrike" dirty="0">
                          <a:solidFill>
                            <a:schemeClr val="bg1"/>
                          </a:solidFill>
                          <a:effectLst/>
                          <a:latin typeface="Times" panose="02020603050405020304" pitchFamily="18" charset="0"/>
                        </a:rPr>
                        <a:t>Приказ от 24.03.2023 № 196 </a:t>
                      </a:r>
                    </a:p>
                    <a:p>
                      <a:pPr marL="0" marR="0" lvl="0" indent="0" algn="l" defTabSz="91435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i="0" u="none" strike="noStrike" dirty="0">
                          <a:solidFill>
                            <a:schemeClr val="bg1"/>
                          </a:solidFill>
                          <a:effectLst/>
                          <a:latin typeface="Times" panose="02020603050405020304" pitchFamily="18" charset="0"/>
                        </a:rPr>
                        <a:t>Раздел 2</a:t>
                      </a:r>
                    </a:p>
                    <a:p>
                      <a:pPr marL="0" marR="0" lvl="0" indent="0" algn="l" defTabSz="91435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i="0" u="none" strike="noStrike" dirty="0">
                          <a:solidFill>
                            <a:schemeClr val="bg1"/>
                          </a:solidFill>
                          <a:effectLst/>
                          <a:latin typeface="Times" panose="02020603050405020304" pitchFamily="18" charset="0"/>
                        </a:rPr>
                        <a:t>1 раз в 5 лет</a:t>
                      </a:r>
                      <a:endParaRPr lang="ru-RU" sz="180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</a:endParaRPr>
                    </a:p>
                    <a:p>
                      <a:endParaRPr lang="ru-RU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811430501"/>
                  </a:ext>
                </a:extLst>
              </a:tr>
              <a:tr h="3115234">
                <a:tc>
                  <a:txBody>
                    <a:bodyPr/>
                    <a:lstStyle/>
                    <a:p>
                      <a:pPr marR="537210" indent="7620" algn="just"/>
                      <a:r>
                        <a:rPr lang="ru-RU" sz="1200" b="1" i="0" u="none" strike="noStrike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+mn-lt"/>
                        </a:rPr>
                        <a:t>п.6. </a:t>
                      </a:r>
                      <a:r>
                        <a:rPr lang="ru-RU" sz="1200" b="0" i="0" u="none" strike="noStrike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+mn-lt"/>
                        </a:rPr>
                        <a:t>Аттестационная комиссия организации создается  распорядительным актом работодателя в составе председателя  комиссии, </a:t>
                      </a:r>
                      <a:r>
                        <a:rPr lang="ru-RU" sz="1200" b="1" i="1" u="none" strike="noStrike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+mn-lt"/>
                        </a:rPr>
                        <a:t>заместителя председателя</a:t>
                      </a:r>
                      <a:r>
                        <a:rPr lang="ru-RU" sz="1200" b="1" i="0" u="none" strike="noStrike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+mn-lt"/>
                        </a:rPr>
                        <a:t>, </a:t>
                      </a:r>
                      <a:r>
                        <a:rPr lang="ru-RU" sz="1200" b="0" i="0" u="none" strike="noStrike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+mn-lt"/>
                        </a:rPr>
                        <a:t>секретаря и членов  комиссии.</a:t>
                      </a:r>
                      <a:endParaRPr lang="ru-RU" sz="1200" b="0" i="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+mn-lt"/>
                      </a:endParaRPr>
                    </a:p>
                    <a:p>
                      <a:pPr marL="7620" marR="732790" indent="-2540" algn="just"/>
                      <a:r>
                        <a:rPr lang="ru-RU" sz="1200" b="1" i="0" u="none" strike="noStrike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+mn-lt"/>
                        </a:rPr>
                        <a:t>П.8</a:t>
                      </a:r>
                      <a:r>
                        <a:rPr lang="ru-RU" sz="1200" b="0" i="0" u="none" strike="noStrike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+mn-lt"/>
                        </a:rPr>
                        <a:t>. Аттестация педагогических работников производится в  соответствии с распорядительным актом работодателя.</a:t>
                      </a:r>
                    </a:p>
                    <a:p>
                      <a:pPr marL="7620" marR="732790" indent="-2540" algn="just"/>
                      <a:endParaRPr lang="ru-RU" sz="1200" b="0" i="0" u="none" strike="noStrike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+mn-lt"/>
                      </a:endParaRPr>
                    </a:p>
                    <a:p>
                      <a:pPr marL="7620" marR="732790" indent="-2540" algn="just"/>
                      <a:r>
                        <a:rPr lang="ru-RU" sz="1200" b="0" i="0" u="none" strike="noStrike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+mn-lt"/>
                        </a:rPr>
                        <a:t>Выписка из протокола не позднее 2 рабочих дней, ознакомление работника в течение 3 рабочих дней, вносится в личное дело.  Сведения о трудовой деятельности не вносилось, но отдельного пункта не было.</a:t>
                      </a:r>
                      <a:endParaRPr lang="ru-RU" sz="1200" b="0" i="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marL="54305" marR="54305" marT="54305" marB="54305"/>
                </a:tc>
                <a:tc>
                  <a:txBody>
                    <a:bodyPr/>
                    <a:lstStyle/>
                    <a:p>
                      <a:pPr marL="77470" marR="25400" lvl="0" indent="7620" algn="just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uLnTx/>
                          <a:uFillTx/>
                          <a:latin typeface="Times" panose="02020603050405020304" pitchFamily="18" charset="0"/>
                          <a:ea typeface="+mn-ea"/>
                          <a:cs typeface="+mn-cs"/>
                        </a:rPr>
                        <a:t>п.6. </a:t>
                      </a:r>
                      <a:r>
                        <a:rPr kumimoji="0" lang="ru-RU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uLnTx/>
                          <a:uFillTx/>
                          <a:latin typeface="Times" panose="02020603050405020304" pitchFamily="18" charset="0"/>
                          <a:ea typeface="+mn-ea"/>
                          <a:cs typeface="+mn-cs"/>
                        </a:rPr>
                        <a:t>Аттестационная комиссия организации создается распорядительным актом работодателя из числа работников организации состоит</a:t>
                      </a:r>
                      <a:r>
                        <a:rPr kumimoji="0" lang="ru-RU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Times" panose="02020603050405020304" pitchFamily="18" charset="0"/>
                          <a:ea typeface="+mn-ea"/>
                          <a:cs typeface="+mn-cs"/>
                        </a:rPr>
                        <a:t> </a:t>
                      </a:r>
                      <a:r>
                        <a:rPr kumimoji="0" lang="ru-RU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Times" panose="02020603050405020304" pitchFamily="18" charset="0"/>
                          <a:ea typeface="+mn-ea"/>
                          <a:cs typeface="+mn-cs"/>
                        </a:rPr>
                        <a:t>не менее чем из 5</a:t>
                      </a:r>
                      <a:r>
                        <a:rPr kumimoji="0" lang="ru-RU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uLnTx/>
                          <a:uFillTx/>
                          <a:latin typeface="Times" panose="02020603050405020304" pitchFamily="18" charset="0"/>
                          <a:ea typeface="+mn-ea"/>
                          <a:cs typeface="+mn-cs"/>
                        </a:rPr>
                        <a:t> </a:t>
                      </a:r>
                      <a:r>
                        <a:rPr kumimoji="0" lang="ru-RU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uLnTx/>
                          <a:uFillTx/>
                          <a:latin typeface="Times" panose="02020603050405020304" pitchFamily="18" charset="0"/>
                          <a:ea typeface="+mn-ea"/>
                          <a:cs typeface="+mn-cs"/>
                        </a:rPr>
                        <a:t>, в том числе председателя, секретаря и членов аттестационной комиссии организации.</a:t>
                      </a:r>
                      <a:endParaRPr kumimoji="0" lang="ru-RU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  <a:p>
                      <a:pPr marL="77470" marR="25400" lvl="0" indent="7620" algn="just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Times" panose="02020603050405020304" pitchFamily="18" charset="0"/>
                          <a:ea typeface="+mn-ea"/>
                          <a:cs typeface="+mn-cs"/>
                        </a:rPr>
                        <a:t>Руководитель организации в состав аттестационной комиссии организации не входит.</a:t>
                      </a:r>
                      <a:endParaRPr kumimoji="0" lang="ru-RU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  <a:p>
                      <a:pPr marL="85090" marR="25400" lvl="0" indent="0" algn="just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uLnTx/>
                          <a:uFillTx/>
                          <a:latin typeface="Times" panose="02020603050405020304" pitchFamily="18" charset="0"/>
                          <a:ea typeface="+mn-ea"/>
                          <a:cs typeface="+mn-cs"/>
                        </a:rPr>
                        <a:t>п.8. </a:t>
                      </a:r>
                      <a:r>
                        <a:rPr kumimoji="0" lang="ru-RU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uLnTx/>
                          <a:uFillTx/>
                          <a:latin typeface="Times" panose="02020603050405020304" pitchFamily="18" charset="0"/>
                          <a:ea typeface="+mn-ea"/>
                          <a:cs typeface="+mn-cs"/>
                        </a:rPr>
                        <a:t>Аттестация педагогических работников производится в соответствии с распорядительным актом работодателя, </a:t>
                      </a:r>
                      <a:r>
                        <a:rPr kumimoji="0" lang="ru-RU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Times" panose="02020603050405020304" pitchFamily="18" charset="0"/>
                          <a:ea typeface="+mn-ea"/>
                          <a:cs typeface="+mn-cs"/>
                        </a:rPr>
                        <a:t>содержащим список педагогических работников, подлежащих аттестации, и график проведения аттестации.</a:t>
                      </a:r>
                      <a:endParaRPr kumimoji="0" lang="ru-RU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  <a:p>
                      <a:pPr marL="81280" marR="13970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uLnTx/>
                          <a:uFillTx/>
                          <a:latin typeface="Times" panose="02020603050405020304" pitchFamily="18" charset="0"/>
                          <a:ea typeface="+mn-ea"/>
                          <a:cs typeface="+mn-cs"/>
                        </a:rPr>
                        <a:t>п.20. …….</a:t>
                      </a:r>
                      <a:r>
                        <a:rPr kumimoji="0" lang="ru-RU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Times" panose="02020603050405020304" pitchFamily="18" charset="0"/>
                          <a:ea typeface="+mn-ea"/>
                          <a:cs typeface="+mn-cs"/>
                        </a:rPr>
                        <a:t>Сведения об аттестации педагогического работника ,  проводимой с целью подтверждения занимаемой должности, в  трудовую книжку и (или) в сведения о трудовой деятельности  не вносятся.</a:t>
                      </a:r>
                      <a:endParaRPr kumimoji="0" lang="ru-RU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54305" marR="54305" marT="54305" marB="54305"/>
                </a:tc>
                <a:extLst>
                  <a:ext uri="{0D108BD9-81ED-4DB2-BD59-A6C34878D82A}">
                    <a16:rowId xmlns:a16="http://schemas.microsoft.com/office/drawing/2014/main" xmlns="" val="3257914598"/>
                  </a:ext>
                </a:extLst>
              </a:tr>
            </a:tbl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355">
              <a:defRPr/>
            </a:pPr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914355">
                <a:defRPr/>
              </a:pPr>
              <a:t>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762610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07984705"/>
              </p:ext>
            </p:extLst>
          </p:nvPr>
        </p:nvGraphicFramePr>
        <p:xfrm>
          <a:off x="781396" y="531206"/>
          <a:ext cx="7689274" cy="43039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44637">
                  <a:extLst>
                    <a:ext uri="{9D8B030D-6E8A-4147-A177-3AD203B41FA5}">
                      <a16:colId xmlns:a16="http://schemas.microsoft.com/office/drawing/2014/main" xmlns="" val="3733386869"/>
                    </a:ext>
                  </a:extLst>
                </a:gridCol>
                <a:gridCol w="3844637">
                  <a:extLst>
                    <a:ext uri="{9D8B030D-6E8A-4147-A177-3AD203B41FA5}">
                      <a16:colId xmlns:a16="http://schemas.microsoft.com/office/drawing/2014/main" xmlns="" val="3443053347"/>
                    </a:ext>
                  </a:extLst>
                </a:gridCol>
              </a:tblGrid>
              <a:tr h="1052823">
                <a:tc>
                  <a:txBody>
                    <a:bodyPr/>
                    <a:lstStyle/>
                    <a:p>
                      <a:pPr marL="0" marR="0" lvl="0" indent="0" algn="l" defTabSz="91435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Times" panose="02020603050405020304" pitchFamily="18" charset="0"/>
                          <a:ea typeface="+mn-ea"/>
                          <a:cs typeface="+mn-cs"/>
                        </a:rPr>
                        <a:t>Приказ от 7.04.2014  №276 </a:t>
                      </a:r>
                      <a:endParaRPr kumimoji="0" lang="ru-RU" sz="1800" b="1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Arial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35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Arial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35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Times" panose="02020603050405020304" pitchFamily="18" charset="0"/>
                          <a:ea typeface="+mn-ea"/>
                          <a:cs typeface="+mn-cs"/>
                        </a:rPr>
                        <a:t>Приказ от 24.03.2023 № 196 </a:t>
                      </a:r>
                      <a:endParaRPr kumimoji="0" lang="ru-RU" sz="1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35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35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Times" panose="02020603050405020304" pitchFamily="18" charset="0"/>
                          <a:ea typeface="+mn-ea"/>
                          <a:cs typeface="+mn-cs"/>
                        </a:rPr>
                        <a:t> </a:t>
                      </a:r>
                      <a:endParaRPr kumimoji="0" lang="ru-RU" sz="1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Arial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35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Arial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811430501"/>
                  </a:ext>
                </a:extLst>
              </a:tr>
              <a:tr h="3115234">
                <a:tc gridSpan="2">
                  <a:txBody>
                    <a:bodyPr/>
                    <a:lstStyle/>
                    <a:p>
                      <a:pPr marR="537210" indent="7620" algn="just"/>
                      <a:r>
                        <a:rPr lang="ru-RU" sz="1600" b="0" i="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+mn-lt"/>
                        </a:rPr>
                        <a:t>Аттестацию в целях подтверждения соответствия занимаемой должности не проходят: </a:t>
                      </a:r>
                    </a:p>
                    <a:p>
                      <a:pPr marR="537210" indent="7620" algn="just"/>
                      <a:r>
                        <a:rPr lang="ru-RU" sz="1600" b="0" i="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+mn-lt"/>
                        </a:rPr>
                        <a:t>а) педагогические работники, имеющие квалификационные категории;</a:t>
                      </a:r>
                    </a:p>
                    <a:p>
                      <a:pPr marR="537210" indent="7620" algn="just"/>
                      <a:r>
                        <a:rPr lang="ru-RU" sz="1600" b="0" i="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+mn-lt"/>
                        </a:rPr>
                        <a:t>б) проработавшие в занимаемой должности менее двух лет в организации, в которой</a:t>
                      </a:r>
                    </a:p>
                    <a:p>
                      <a:pPr marR="537210" indent="7620" algn="just"/>
                      <a:r>
                        <a:rPr lang="ru-RU" sz="1600" b="0" i="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+mn-lt"/>
                        </a:rPr>
                        <a:t>проводится аттестация;</a:t>
                      </a:r>
                    </a:p>
                    <a:p>
                      <a:pPr marR="537210" indent="7620" algn="just"/>
                      <a:r>
                        <a:rPr lang="ru-RU" sz="1600" b="0" i="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+mn-lt"/>
                        </a:rPr>
                        <a:t>в) беременные женщины;</a:t>
                      </a:r>
                    </a:p>
                    <a:p>
                      <a:pPr marR="537210" indent="7620" algn="just"/>
                      <a:r>
                        <a:rPr lang="ru-RU" sz="1600" b="0" i="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+mn-lt"/>
                        </a:rPr>
                        <a:t>г) женщины, находящиеся в отпуске по беременности и родам;</a:t>
                      </a:r>
                    </a:p>
                    <a:p>
                      <a:pPr marR="537210" indent="7620" algn="just"/>
                      <a:r>
                        <a:rPr lang="ru-RU" sz="1600" b="0" i="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+mn-lt"/>
                        </a:rPr>
                        <a:t>д) лица, находящиеся в отпуске по уходу за ребенком до достижения им возраста трех лет;</a:t>
                      </a:r>
                    </a:p>
                    <a:p>
                      <a:pPr marR="537210" indent="7620" algn="just"/>
                      <a:r>
                        <a:rPr lang="ru-RU" sz="1600" b="0" i="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+mn-lt"/>
                        </a:rPr>
                        <a:t>е) отсутствовавшие на рабочем месте более четырех месяцев в связи с заболеванием.</a:t>
                      </a:r>
                    </a:p>
                  </a:txBody>
                  <a:tcPr marL="54305" marR="54305" marT="54305" marB="54305"/>
                </a:tc>
                <a:tc hMerge="1">
                  <a:txBody>
                    <a:bodyPr/>
                    <a:lstStyle/>
                    <a:p>
                      <a:pPr marL="77470" marR="25400" lvl="0" indent="7620" algn="just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54305" marR="54305" marT="54305" marB="54305"/>
                </a:tc>
                <a:extLst>
                  <a:ext uri="{0D108BD9-81ED-4DB2-BD59-A6C34878D82A}">
                    <a16:rowId xmlns:a16="http://schemas.microsoft.com/office/drawing/2014/main" xmlns="" val="3257914598"/>
                  </a:ext>
                </a:extLst>
              </a:tr>
            </a:tbl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35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19B0651-EE4F-4900-A07F-96A6BFA9D0F0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35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3889407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589147601"/>
              </p:ext>
            </p:extLst>
          </p:nvPr>
        </p:nvGraphicFramePr>
        <p:xfrm>
          <a:off x="781395" y="531206"/>
          <a:ext cx="7964736" cy="469585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982368">
                  <a:extLst>
                    <a:ext uri="{9D8B030D-6E8A-4147-A177-3AD203B41FA5}">
                      <a16:colId xmlns:a16="http://schemas.microsoft.com/office/drawing/2014/main" xmlns="" val="3733386869"/>
                    </a:ext>
                  </a:extLst>
                </a:gridCol>
                <a:gridCol w="3982368">
                  <a:extLst>
                    <a:ext uri="{9D8B030D-6E8A-4147-A177-3AD203B41FA5}">
                      <a16:colId xmlns:a16="http://schemas.microsoft.com/office/drawing/2014/main" xmlns="" val="3443053347"/>
                    </a:ext>
                  </a:extLst>
                </a:gridCol>
              </a:tblGrid>
              <a:tr h="1052823">
                <a:tc>
                  <a:txBody>
                    <a:bodyPr/>
                    <a:lstStyle/>
                    <a:p>
                      <a:pPr marL="0" marR="0" lvl="0" indent="0" algn="l" defTabSz="91435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Times" panose="02020603050405020304" pitchFamily="18" charset="0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35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j-lt"/>
                          <a:ea typeface="+mn-ea"/>
                          <a:cs typeface="+mn-cs"/>
                        </a:rPr>
                        <a:t>Приказ</a:t>
                      </a:r>
                      <a:r>
                        <a:rPr kumimoji="0" lang="ru-RU" sz="1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Times" panose="02020603050405020304" pitchFamily="18" charset="0"/>
                          <a:ea typeface="+mn-ea"/>
                          <a:cs typeface="+mn-cs"/>
                        </a:rPr>
                        <a:t> от 7.04.2014  №276 </a:t>
                      </a:r>
                    </a:p>
                    <a:p>
                      <a:pPr marL="0" marR="0" lvl="0" indent="0" algn="l" defTabSz="91435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Times" panose="02020603050405020304" pitchFamily="18" charset="0"/>
                          <a:ea typeface="+mn-ea"/>
                          <a:cs typeface="+mn-cs"/>
                        </a:rPr>
                        <a:t>Раздел </a:t>
                      </a:r>
                      <a:r>
                        <a:rPr kumimoji="0" lang="en-US" sz="1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Times" panose="02020603050405020304" pitchFamily="18" charset="0"/>
                          <a:ea typeface="+mn-ea"/>
                          <a:cs typeface="+mn-cs"/>
                        </a:rPr>
                        <a:t>III</a:t>
                      </a:r>
                      <a:endParaRPr kumimoji="0" lang="ru-RU" sz="1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Arial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35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Arial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35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Times" panose="02020603050405020304" pitchFamily="18" charset="0"/>
                          <a:ea typeface="+mn-ea"/>
                          <a:cs typeface="+mn-cs"/>
                        </a:rPr>
                        <a:t> </a:t>
                      </a:r>
                      <a:endParaRPr kumimoji="0" lang="ru-RU" sz="1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Arial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35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i="0" u="none" strike="noStrike" dirty="0">
                          <a:solidFill>
                            <a:srgbClr val="FFFFFF"/>
                          </a:solidFill>
                          <a:effectLst/>
                          <a:latin typeface="+mj-lt"/>
                        </a:rPr>
                        <a:t>Приказ № 196 от 24 марта 2023 г. Раздел  </a:t>
                      </a:r>
                      <a:r>
                        <a:rPr kumimoji="0" lang="en-US" sz="1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Times" panose="02020603050405020304" pitchFamily="18" charset="0"/>
                          <a:ea typeface="+mn-ea"/>
                          <a:cs typeface="+mn-cs"/>
                        </a:rPr>
                        <a:t>III</a:t>
                      </a:r>
                      <a:endParaRPr kumimoji="0" lang="ru-RU" sz="1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j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811430501"/>
                  </a:ext>
                </a:extLst>
              </a:tr>
              <a:tr h="3115234">
                <a:tc>
                  <a:txBody>
                    <a:bodyPr/>
                    <a:lstStyle/>
                    <a:p>
                      <a:pPr marL="106680" marR="30480" indent="16510" algn="just" fontAlgn="t"/>
                      <a:r>
                        <a:rPr lang="ru-RU" sz="15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</a:rPr>
                        <a:t>П.24 Аттестация педагогических работников  в целях установления первой или высшей  квалификационной категории проводится по  их желанию. По результатам аттестации  педагогическим работникам устанавливается  первая или высшая квалификационная категория. Квалификационная категория  устанавливается сроком на 5 лет. Срок  действия квалификационной категории  продлению не подлежит.</a:t>
                      </a:r>
                      <a:endParaRPr lang="ru-RU" sz="9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marL="54305" marR="54305" marT="54305" marB="54305"/>
                </a:tc>
                <a:tc>
                  <a:txBody>
                    <a:bodyPr/>
                    <a:lstStyle/>
                    <a:p>
                      <a:pPr marL="123190" marR="77470" lvl="0" indent="2540" algn="just" defTabSz="9143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5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</a:rPr>
                        <a:t>П. 24 Аттестация педагогических работников  в целях установления первой или высшей  квалификационной категории проводится по  их желанию.</a:t>
                      </a:r>
                      <a:r>
                        <a:rPr kumimoji="0" lang="ru-RU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Ссылка на срок, на который устанавливается категория (первая или высшая), исключена.</a:t>
                      </a:r>
                    </a:p>
                    <a:p>
                      <a:pPr marL="123190" marR="77470" indent="2540" algn="just" fontAlgn="t"/>
                      <a:endParaRPr lang="ru-RU" sz="1500" b="0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  <a:p>
                      <a:pPr marL="123190" marR="77470" indent="2540" algn="just" fontAlgn="t"/>
                      <a:r>
                        <a:rPr lang="ru-RU" sz="15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</a:rPr>
                        <a:t>П.26. В состав аттестационных комиссий входит не менее 7 человек, включая представителя профессионального союза и специалистов для всестороннего анализа профессиональной деятельности.</a:t>
                      </a:r>
                    </a:p>
                    <a:p>
                      <a:pPr marL="123190" marR="77470" indent="2540" algn="l" fontAlgn="t"/>
                      <a:endParaRPr lang="ru-RU" sz="9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305" marR="54305" marT="54305" marB="54305"/>
                </a:tc>
                <a:extLst>
                  <a:ext uri="{0D108BD9-81ED-4DB2-BD59-A6C34878D82A}">
                    <a16:rowId xmlns:a16="http://schemas.microsoft.com/office/drawing/2014/main" xmlns="" val="3257914598"/>
                  </a:ext>
                </a:extLst>
              </a:tr>
            </a:tbl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35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19B0651-EE4F-4900-A07F-96A6BFA9D0F0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35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3844126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800" dirty="0">
                <a:solidFill>
                  <a:schemeClr val="accent1">
                    <a:lumMod val="75000"/>
                  </a:schemeClr>
                </a:solidFill>
              </a:rPr>
              <a:t>Срок подачи заявления</a:t>
            </a:r>
            <a:br>
              <a:rPr lang="ru-RU" sz="2800" dirty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sz="2800" dirty="0">
                <a:solidFill>
                  <a:schemeClr val="accent1">
                    <a:lumMod val="75000"/>
                  </a:schemeClr>
                </a:solidFill>
              </a:rPr>
              <a:t>на установление категорий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marL="0" indent="0" algn="just">
              <a:buNone/>
            </a:pPr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        Срок, позволяющий подавать на высшую после установления первой квалификационной категории, не установлен. </a:t>
            </a:r>
            <a:endParaRPr lang="ru-RU" dirty="0">
              <a:solidFill>
                <a:srgbClr val="FF0000"/>
              </a:solidFill>
            </a:endParaRPr>
          </a:p>
          <a:p>
            <a:pPr marL="0" indent="0" algn="just">
              <a:buNone/>
            </a:pPr>
            <a:r>
              <a:rPr lang="ru-RU" b="1" dirty="0">
                <a:solidFill>
                  <a:srgbClr val="FF0000"/>
                </a:solidFill>
              </a:rPr>
              <a:t>Но: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 при принятии решения о сроках участия в аттестации необходимо предварительно провести  объективный анализ собственной деятельности в целях самостоятельной оценки ее соответствия </a:t>
            </a:r>
            <a:r>
              <a:rPr lang="ru-RU" b="1" dirty="0">
                <a:solidFill>
                  <a:schemeClr val="accent1">
                    <a:lumMod val="75000"/>
                  </a:schemeClr>
                </a:solidFill>
              </a:rPr>
              <a:t>показателям Порядка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, на основе которых аттестационная комиссия может принимать решение об установлении педагогическим работникам высшей квалификационной категории.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355">
              <a:defRPr/>
            </a:pPr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914355">
                <a:defRPr/>
              </a:pPr>
              <a:t>7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Стрелка: вправо 4">
            <a:extLst>
              <a:ext uri="{FF2B5EF4-FFF2-40B4-BE49-F238E27FC236}">
                <a16:creationId xmlns:a16="http://schemas.microsoft.com/office/drawing/2014/main" xmlns="" id="{23093519-DE33-A58B-3F44-675E3A6A8E5B}"/>
              </a:ext>
            </a:extLst>
          </p:cNvPr>
          <p:cNvSpPr/>
          <p:nvPr/>
        </p:nvSpPr>
        <p:spPr>
          <a:xfrm>
            <a:off x="722886" y="1220271"/>
            <a:ext cx="338097" cy="209396"/>
          </a:xfrm>
          <a:prstGeom prst="rightArrow">
            <a:avLst>
              <a:gd name="adj1" fmla="val 37234"/>
              <a:gd name="adj2" fmla="val 50000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662B69E3-8B8A-5B6C-ACB4-9EE09625CC7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2886" y="168522"/>
            <a:ext cx="1318855" cy="857250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E0F08EDF-0F81-5D15-4C73-BA506B4ADDE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47956" y="210334"/>
            <a:ext cx="1343281" cy="6981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066889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43545147"/>
              </p:ext>
            </p:extLst>
          </p:nvPr>
        </p:nvGraphicFramePr>
        <p:xfrm>
          <a:off x="872519" y="531206"/>
          <a:ext cx="7598151" cy="416805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753514">
                  <a:extLst>
                    <a:ext uri="{9D8B030D-6E8A-4147-A177-3AD203B41FA5}">
                      <a16:colId xmlns:a16="http://schemas.microsoft.com/office/drawing/2014/main" xmlns="" val="3733386869"/>
                    </a:ext>
                  </a:extLst>
                </a:gridCol>
                <a:gridCol w="3844637">
                  <a:extLst>
                    <a:ext uri="{9D8B030D-6E8A-4147-A177-3AD203B41FA5}">
                      <a16:colId xmlns:a16="http://schemas.microsoft.com/office/drawing/2014/main" xmlns="" val="3443053347"/>
                    </a:ext>
                  </a:extLst>
                </a:gridCol>
              </a:tblGrid>
              <a:tr h="1052823">
                <a:tc>
                  <a:txBody>
                    <a:bodyPr/>
                    <a:lstStyle/>
                    <a:p>
                      <a:pPr marL="0" marR="0" lvl="0" indent="0" algn="l" defTabSz="91435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j-lt"/>
                          <a:ea typeface="+mn-ea"/>
                          <a:cs typeface="+mn-cs"/>
                        </a:rPr>
                        <a:t>Приказ от 7.04.2014  №276 </a:t>
                      </a:r>
                    </a:p>
                    <a:p>
                      <a:pPr marL="0" marR="0" lvl="0" indent="0" algn="l" defTabSz="91435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j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35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j-lt"/>
                          <a:ea typeface="+mn-ea"/>
                          <a:cs typeface="+mn-cs"/>
                        </a:rPr>
                        <a:t>Приказ от 24.03.2023 № 196 </a:t>
                      </a:r>
                    </a:p>
                    <a:p>
                      <a:pPr marL="0" marR="0" lvl="0" indent="0" algn="l" defTabSz="91435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j-lt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35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j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811430501"/>
                  </a:ext>
                </a:extLst>
              </a:tr>
              <a:tr h="3115234">
                <a:tc>
                  <a:txBody>
                    <a:bodyPr/>
                    <a:lstStyle/>
                    <a:p>
                      <a:pPr marL="106680" marR="30480" indent="16510" algn="l" fontAlgn="t"/>
                      <a:r>
                        <a:rPr lang="ru-RU" sz="1200" b="1" i="0" u="none" strike="noStrike" dirty="0">
                          <a:solidFill>
                            <a:srgbClr val="002060"/>
                          </a:solidFill>
                          <a:effectLst/>
                          <a:latin typeface="+mn-lt"/>
                        </a:rPr>
                        <a:t>П.27. </a:t>
                      </a:r>
                      <a:r>
                        <a:rPr lang="ru-RU" sz="1200" b="0" i="0" u="none" strike="noStrike" dirty="0">
                          <a:solidFill>
                            <a:srgbClr val="002060"/>
                          </a:solidFill>
                          <a:effectLst/>
                          <a:latin typeface="+mn-lt"/>
                        </a:rPr>
                        <a:t>Аттестация педагогических работников в целях  установления первой или высшей квалификационных  категорий проводится на основании их заявлений,  подаваемых непосредственно в аттестационную комиссию,  либо направленных в адрес аттестационной комиссии по  почте письмом, с уведомлением о вручении или в форме  электронного документа с использованием информационно  – телекоммуникационной сети «Интернет».</a:t>
                      </a:r>
                      <a:endParaRPr lang="ru-RU" sz="1200" dirty="0">
                        <a:solidFill>
                          <a:srgbClr val="002060"/>
                        </a:solidFill>
                        <a:effectLst/>
                        <a:latin typeface="+mn-lt"/>
                      </a:endParaRPr>
                    </a:p>
                  </a:txBody>
                  <a:tcPr marL="54305" marR="54305" marT="54305" marB="54305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 dirty="0">
                          <a:solidFill>
                            <a:srgbClr val="002060"/>
                          </a:solidFill>
                          <a:effectLst/>
                          <a:latin typeface="+mn-lt"/>
                        </a:rPr>
                        <a:t>П.27. </a:t>
                      </a:r>
                      <a:r>
                        <a:rPr lang="ru-RU" sz="1200" b="0" i="0" u="none" strike="noStrike" dirty="0">
                          <a:solidFill>
                            <a:srgbClr val="002060"/>
                          </a:solidFill>
                          <a:effectLst/>
                          <a:latin typeface="+mn-lt"/>
                        </a:rPr>
                        <a:t>Аттестация педагогических работников в целях установления первой или высшей квалификационных категорий проводится на основании их заявлений, подаваемых непосредственно в аттестационную комиссию, либо направленных в адрес аттестационной комиссии по почте письмом, с уведомлением о вручении или в форме электронного документа с использованием информационно – телекоммуникационной сети «Интернет», </a:t>
                      </a:r>
                      <a:r>
                        <a:rPr lang="ru-RU" sz="1200" b="1" i="0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либо посредством федеральной государственной информационной системы «Единый портал государственных и муниципальных услуг» либо региональных порталов государственных и муниципальных услуг, интегрированных с </a:t>
                      </a:r>
                      <a:r>
                        <a:rPr lang="ru-RU" sz="1200" b="1" i="0" u="none" strike="noStrike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ЕПГУ.</a:t>
                      </a:r>
                      <a:endParaRPr lang="ru-RU" sz="1200" dirty="0">
                        <a:solidFill>
                          <a:srgbClr val="FF0000"/>
                        </a:solidFill>
                        <a:effectLst/>
                        <a:latin typeface="+mn-lt"/>
                      </a:endParaRPr>
                    </a:p>
                  </a:txBody>
                  <a:tcPr marL="54305" marR="54305" marT="54305" marB="54305"/>
                </a:tc>
                <a:extLst>
                  <a:ext uri="{0D108BD9-81ED-4DB2-BD59-A6C34878D82A}">
                    <a16:rowId xmlns:a16="http://schemas.microsoft.com/office/drawing/2014/main" xmlns="" val="3257914598"/>
                  </a:ext>
                </a:extLst>
              </a:tr>
            </a:tbl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35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19B0651-EE4F-4900-A07F-96A6BFA9D0F0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35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9463067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90625845"/>
              </p:ext>
            </p:extLst>
          </p:nvPr>
        </p:nvGraphicFramePr>
        <p:xfrm>
          <a:off x="781396" y="531206"/>
          <a:ext cx="7689274" cy="43039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392735">
                  <a:extLst>
                    <a:ext uri="{9D8B030D-6E8A-4147-A177-3AD203B41FA5}">
                      <a16:colId xmlns:a16="http://schemas.microsoft.com/office/drawing/2014/main" xmlns="" val="3733386869"/>
                    </a:ext>
                  </a:extLst>
                </a:gridCol>
                <a:gridCol w="4296539">
                  <a:extLst>
                    <a:ext uri="{9D8B030D-6E8A-4147-A177-3AD203B41FA5}">
                      <a16:colId xmlns:a16="http://schemas.microsoft.com/office/drawing/2014/main" xmlns="" val="3443053347"/>
                    </a:ext>
                  </a:extLst>
                </a:gridCol>
              </a:tblGrid>
              <a:tr h="1052823">
                <a:tc>
                  <a:txBody>
                    <a:bodyPr/>
                    <a:lstStyle/>
                    <a:p>
                      <a:pPr marL="0" marR="0" lvl="0" indent="0" algn="l" defTabSz="91435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j-lt"/>
                          <a:ea typeface="+mn-ea"/>
                          <a:cs typeface="+mn-cs"/>
                        </a:rPr>
                        <a:t>Приказ от 7.04.2014  №276 </a:t>
                      </a:r>
                    </a:p>
                    <a:p>
                      <a:pPr marL="0" marR="0" lvl="0" indent="0" algn="l" defTabSz="91435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j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35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j-lt"/>
                          <a:ea typeface="+mn-ea"/>
                          <a:cs typeface="+mn-cs"/>
                        </a:rPr>
                        <a:t>Приказ от 24.03.2023 № 196 </a:t>
                      </a:r>
                    </a:p>
                    <a:p>
                      <a:pPr marL="0" marR="0" lvl="0" indent="0" algn="l" defTabSz="91435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j-lt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35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j-lt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35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j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811430501"/>
                  </a:ext>
                </a:extLst>
              </a:tr>
              <a:tr h="3115234">
                <a:tc>
                  <a:txBody>
                    <a:bodyPr/>
                    <a:lstStyle/>
                    <a:p>
                      <a:pPr marL="109220" algn="just" fontAlgn="t"/>
                      <a:r>
                        <a:rPr lang="ru-RU" sz="1600" b="0" i="0" u="none" strike="noStrike" dirty="0">
                          <a:solidFill>
                            <a:srgbClr val="0070C0"/>
                          </a:solidFill>
                          <a:effectLst/>
                          <a:latin typeface="+mn-lt"/>
                        </a:rPr>
                        <a:t>П.28. В заявлении о проведении  </a:t>
                      </a:r>
                      <a:endParaRPr lang="ru-RU" sz="700" dirty="0">
                        <a:solidFill>
                          <a:srgbClr val="0070C0"/>
                        </a:solidFill>
                        <a:effectLst/>
                        <a:latin typeface="+mn-lt"/>
                      </a:endParaRPr>
                    </a:p>
                    <a:p>
                      <a:pPr marL="106680" marR="184150" indent="8890" algn="just" fontAlgn="t"/>
                      <a:r>
                        <a:rPr lang="ru-RU" sz="1600" b="0" i="0" u="none" strike="noStrike" dirty="0">
                          <a:solidFill>
                            <a:srgbClr val="0070C0"/>
                          </a:solidFill>
                          <a:effectLst/>
                          <a:latin typeface="+mn-lt"/>
                        </a:rPr>
                        <a:t>аттестации педагогические работники  указывают квалификационные категории  и должности, по которым они желают  пройти аттестацию.</a:t>
                      </a:r>
                      <a:endParaRPr lang="ru-RU" sz="700" dirty="0">
                        <a:solidFill>
                          <a:srgbClr val="0070C0"/>
                        </a:solidFill>
                        <a:effectLst/>
                        <a:latin typeface="+mn-lt"/>
                      </a:endParaRPr>
                    </a:p>
                  </a:txBody>
                  <a:tcPr marL="41071" marR="41071" marT="41071" marB="41071"/>
                </a:tc>
                <a:tc>
                  <a:txBody>
                    <a:bodyPr/>
                    <a:lstStyle/>
                    <a:p>
                      <a:pPr marL="115570" marR="368300" indent="-5080" algn="just" fontAlgn="t"/>
                      <a:r>
                        <a:rPr lang="ru-RU" sz="1600" b="0" i="0" u="none" strike="noStrike" dirty="0">
                          <a:solidFill>
                            <a:srgbClr val="0070C0"/>
                          </a:solidFill>
                          <a:effectLst/>
                          <a:latin typeface="+mn-lt"/>
                        </a:rPr>
                        <a:t>П.28. В заявлении в аттестационную  комиссию педагогические работники  </a:t>
                      </a:r>
                      <a:r>
                        <a:rPr lang="ru-RU" sz="1600" b="0" i="0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сообщают сведения об уровне  </a:t>
                      </a:r>
                      <a:endParaRPr lang="ru-RU" sz="700" b="0" dirty="0">
                        <a:solidFill>
                          <a:srgbClr val="FF0000"/>
                        </a:solidFill>
                        <a:effectLst/>
                        <a:latin typeface="+mn-lt"/>
                      </a:endParaRPr>
                    </a:p>
                    <a:p>
                      <a:pPr marL="116840" algn="just" fontAlgn="t"/>
                      <a:r>
                        <a:rPr lang="ru-RU" sz="1600" b="0" i="0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образования (квалификации),  </a:t>
                      </a:r>
                      <a:endParaRPr lang="ru-RU" sz="700" b="0" dirty="0">
                        <a:solidFill>
                          <a:srgbClr val="FF0000"/>
                        </a:solidFill>
                        <a:effectLst/>
                        <a:latin typeface="+mn-lt"/>
                      </a:endParaRPr>
                    </a:p>
                    <a:p>
                      <a:pPr marL="105410" marR="855980" indent="6350" algn="just" fontAlgn="t"/>
                      <a:r>
                        <a:rPr lang="ru-RU" sz="1600" b="0" i="0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результатах профессиональной  деятельности в организациях, об  имеющихся квалификационных  категориях, должность</a:t>
                      </a:r>
                      <a:r>
                        <a:rPr lang="ru-RU" sz="1600" b="0" i="0" u="none" strike="noStrike" dirty="0">
                          <a:solidFill>
                            <a:srgbClr val="0070C0"/>
                          </a:solidFill>
                          <a:effectLst/>
                          <a:latin typeface="+mn-lt"/>
                        </a:rPr>
                        <a:t>, по которой  желают пройти аттестацию.</a:t>
                      </a:r>
                      <a:endParaRPr lang="ru-RU" sz="700" b="0" dirty="0">
                        <a:solidFill>
                          <a:srgbClr val="0070C0"/>
                        </a:solidFill>
                        <a:effectLst/>
                        <a:latin typeface="+mn-lt"/>
                      </a:endParaRPr>
                    </a:p>
                  </a:txBody>
                  <a:tcPr marL="41071" marR="41071" marT="41071" marB="41071"/>
                </a:tc>
                <a:extLst>
                  <a:ext uri="{0D108BD9-81ED-4DB2-BD59-A6C34878D82A}">
                    <a16:rowId xmlns:a16="http://schemas.microsoft.com/office/drawing/2014/main" xmlns="" val="3257914598"/>
                  </a:ext>
                </a:extLst>
              </a:tr>
            </a:tbl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35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19B0651-EE4F-4900-A07F-96A6BFA9D0F0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35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64733589"/>
      </p:ext>
    </p:extLst>
  </p:cSld>
  <p:clrMapOvr>
    <a:masterClrMapping/>
  </p:clrMapOvr>
</p:sld>
</file>

<file path=ppt/theme/theme1.xml><?xml version="1.0" encoding="utf-8"?>
<a:theme xmlns:a="http://schemas.openxmlformats.org/drawingml/2006/main" name="9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Классическая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65843</TotalTime>
  <Words>772</Words>
  <Application>Microsoft Office PowerPoint</Application>
  <PresentationFormat>Экран (16:9)</PresentationFormat>
  <Paragraphs>159</Paragraphs>
  <Slides>21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9_Тема Office</vt:lpstr>
      <vt:lpstr>Аттестация как важнейшее направление кадровой политики в условиях модернизации образования </vt:lpstr>
      <vt:lpstr>Презентация PowerPoint</vt:lpstr>
      <vt:lpstr>  Порядок  проведения аттестации  педагогических работников организаций,  осуществляющих образовательную деятельность  (утв. приказом Минпросвещения России от 24.03.2023 № 196  </vt:lpstr>
      <vt:lpstr>Презентация PowerPoint</vt:lpstr>
      <vt:lpstr>Презентация PowerPoint</vt:lpstr>
      <vt:lpstr>Презентация PowerPoint</vt:lpstr>
      <vt:lpstr>Срок подачи заявления на установление категорий </vt:lpstr>
      <vt:lpstr>Презентация PowerPoint</vt:lpstr>
      <vt:lpstr>Презентация PowerPoint</vt:lpstr>
      <vt:lpstr>Презентация PowerPoint</vt:lpstr>
      <vt:lpstr>  п.31 Нового порядка</vt:lpstr>
      <vt:lpstr>Презентация PowerPoint</vt:lpstr>
      <vt:lpstr>Новый Порядок</vt:lpstr>
      <vt:lpstr>   Раздел IV Аттестация педагогических работников в целях установления квалификационной категории  «педагог – методист» или «педагог – наставник»</vt:lpstr>
      <vt:lpstr>Презентация PowerPoint</vt:lpstr>
      <vt:lpstr>Презентация PowerPoint</vt:lpstr>
      <vt:lpstr> Субъекты  процедур аттестации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Рустем Зинатуллин</dc:creator>
  <cp:lastModifiedBy>User</cp:lastModifiedBy>
  <cp:revision>176</cp:revision>
  <cp:lastPrinted>2023-09-19T16:30:32Z</cp:lastPrinted>
  <dcterms:created xsi:type="dcterms:W3CDTF">2022-02-09T05:51:39Z</dcterms:created>
  <dcterms:modified xsi:type="dcterms:W3CDTF">2023-09-21T13:42:05Z</dcterms:modified>
</cp:coreProperties>
</file>